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1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2"/>
  </p:notesMasterIdLst>
  <p:sldIdLst>
    <p:sldId id="256" r:id="rId2"/>
    <p:sldId id="337" r:id="rId3"/>
    <p:sldId id="355" r:id="rId4"/>
    <p:sldId id="526" r:id="rId5"/>
    <p:sldId id="527" r:id="rId6"/>
    <p:sldId id="528" r:id="rId7"/>
    <p:sldId id="529" r:id="rId8"/>
    <p:sldId id="530" r:id="rId9"/>
    <p:sldId id="336" r:id="rId10"/>
    <p:sldId id="335" r:id="rId11"/>
    <p:sldId id="338" r:id="rId12"/>
    <p:sldId id="433" r:id="rId13"/>
    <p:sldId id="434" r:id="rId14"/>
    <p:sldId id="423" r:id="rId15"/>
    <p:sldId id="436" r:id="rId16"/>
    <p:sldId id="437" r:id="rId17"/>
    <p:sldId id="597" r:id="rId18"/>
    <p:sldId id="345" r:id="rId19"/>
    <p:sldId id="439" r:id="rId20"/>
    <p:sldId id="531" r:id="rId21"/>
    <p:sldId id="532" r:id="rId22"/>
    <p:sldId id="347" r:id="rId23"/>
    <p:sldId id="348" r:id="rId24"/>
    <p:sldId id="354" r:id="rId25"/>
    <p:sldId id="356" r:id="rId26"/>
    <p:sldId id="442" r:id="rId27"/>
    <p:sldId id="598" r:id="rId28"/>
    <p:sldId id="443" r:id="rId29"/>
    <p:sldId id="444" r:id="rId30"/>
    <p:sldId id="445" r:id="rId31"/>
    <p:sldId id="446" r:id="rId32"/>
    <p:sldId id="599" r:id="rId33"/>
    <p:sldId id="600" r:id="rId34"/>
    <p:sldId id="447" r:id="rId35"/>
    <p:sldId id="448" r:id="rId36"/>
    <p:sldId id="450" r:id="rId37"/>
    <p:sldId id="449" r:id="rId38"/>
    <p:sldId id="601" r:id="rId39"/>
    <p:sldId id="602" r:id="rId40"/>
    <p:sldId id="451" r:id="rId41"/>
    <p:sldId id="452" r:id="rId42"/>
    <p:sldId id="453" r:id="rId43"/>
    <p:sldId id="454" r:id="rId44"/>
    <p:sldId id="603" r:id="rId45"/>
    <p:sldId id="604" r:id="rId46"/>
    <p:sldId id="455" r:id="rId47"/>
    <p:sldId id="456" r:id="rId48"/>
    <p:sldId id="457" r:id="rId49"/>
    <p:sldId id="458" r:id="rId50"/>
    <p:sldId id="466" r:id="rId51"/>
    <p:sldId id="467" r:id="rId52"/>
    <p:sldId id="461" r:id="rId53"/>
    <p:sldId id="462" r:id="rId54"/>
    <p:sldId id="463" r:id="rId55"/>
    <p:sldId id="464" r:id="rId56"/>
    <p:sldId id="465" r:id="rId57"/>
    <p:sldId id="468" r:id="rId58"/>
    <p:sldId id="469" r:id="rId59"/>
    <p:sldId id="470" r:id="rId60"/>
    <p:sldId id="471" r:id="rId61"/>
    <p:sldId id="605" r:id="rId62"/>
    <p:sldId id="606" r:id="rId63"/>
    <p:sldId id="472" r:id="rId64"/>
    <p:sldId id="607" r:id="rId65"/>
    <p:sldId id="608" r:id="rId66"/>
    <p:sldId id="473" r:id="rId67"/>
    <p:sldId id="474" r:id="rId68"/>
    <p:sldId id="475" r:id="rId69"/>
    <p:sldId id="476" r:id="rId70"/>
    <p:sldId id="609" r:id="rId71"/>
    <p:sldId id="477" r:id="rId72"/>
    <p:sldId id="478" r:id="rId73"/>
    <p:sldId id="479" r:id="rId74"/>
    <p:sldId id="480" r:id="rId75"/>
    <p:sldId id="481" r:id="rId76"/>
    <p:sldId id="482" r:id="rId77"/>
    <p:sldId id="484" r:id="rId78"/>
    <p:sldId id="485" r:id="rId79"/>
    <p:sldId id="486" r:id="rId80"/>
    <p:sldId id="487" r:id="rId81"/>
    <p:sldId id="488" r:id="rId82"/>
    <p:sldId id="489" r:id="rId83"/>
    <p:sldId id="490" r:id="rId84"/>
    <p:sldId id="491" r:id="rId85"/>
    <p:sldId id="492" r:id="rId86"/>
    <p:sldId id="493" r:id="rId87"/>
    <p:sldId id="494" r:id="rId88"/>
    <p:sldId id="495" r:id="rId89"/>
    <p:sldId id="496" r:id="rId90"/>
    <p:sldId id="497" r:id="rId91"/>
    <p:sldId id="498" r:id="rId92"/>
    <p:sldId id="610" r:id="rId93"/>
    <p:sldId id="611" r:id="rId94"/>
    <p:sldId id="499" r:id="rId95"/>
    <p:sldId id="500" r:id="rId96"/>
    <p:sldId id="501" r:id="rId97"/>
    <p:sldId id="612" r:id="rId98"/>
    <p:sldId id="502" r:id="rId99"/>
    <p:sldId id="613" r:id="rId100"/>
    <p:sldId id="503" r:id="rId101"/>
    <p:sldId id="504" r:id="rId102"/>
    <p:sldId id="505" r:id="rId103"/>
    <p:sldId id="506" r:id="rId104"/>
    <p:sldId id="507" r:id="rId105"/>
    <p:sldId id="508" r:id="rId106"/>
    <p:sldId id="509" r:id="rId107"/>
    <p:sldId id="614" r:id="rId108"/>
    <p:sldId id="510" r:id="rId109"/>
    <p:sldId id="511" r:id="rId110"/>
    <p:sldId id="512" r:id="rId111"/>
    <p:sldId id="513" r:id="rId112"/>
    <p:sldId id="514" r:id="rId113"/>
    <p:sldId id="515" r:id="rId114"/>
    <p:sldId id="516" r:id="rId115"/>
    <p:sldId id="517" r:id="rId116"/>
    <p:sldId id="518" r:id="rId117"/>
    <p:sldId id="519" r:id="rId118"/>
    <p:sldId id="520" r:id="rId119"/>
    <p:sldId id="521" r:id="rId120"/>
    <p:sldId id="522" r:id="rId121"/>
    <p:sldId id="523" r:id="rId122"/>
    <p:sldId id="524" r:id="rId123"/>
    <p:sldId id="525" r:id="rId124"/>
    <p:sldId id="533" r:id="rId125"/>
    <p:sldId id="534" r:id="rId126"/>
    <p:sldId id="535" r:id="rId127"/>
    <p:sldId id="536" r:id="rId128"/>
    <p:sldId id="537" r:id="rId129"/>
    <p:sldId id="538" r:id="rId130"/>
    <p:sldId id="540" r:id="rId131"/>
    <p:sldId id="541" r:id="rId132"/>
    <p:sldId id="542" r:id="rId133"/>
    <p:sldId id="543" r:id="rId134"/>
    <p:sldId id="544" r:id="rId135"/>
    <p:sldId id="545" r:id="rId136"/>
    <p:sldId id="546" r:id="rId137"/>
    <p:sldId id="547" r:id="rId138"/>
    <p:sldId id="548" r:id="rId139"/>
    <p:sldId id="549" r:id="rId140"/>
    <p:sldId id="615" r:id="rId141"/>
    <p:sldId id="616" r:id="rId142"/>
    <p:sldId id="617" r:id="rId143"/>
    <p:sldId id="618" r:id="rId144"/>
    <p:sldId id="619" r:id="rId145"/>
    <p:sldId id="620" r:id="rId146"/>
    <p:sldId id="621" r:id="rId147"/>
    <p:sldId id="552" r:id="rId148"/>
    <p:sldId id="553" r:id="rId149"/>
    <p:sldId id="555" r:id="rId150"/>
    <p:sldId id="556" r:id="rId151"/>
    <p:sldId id="557" r:id="rId152"/>
    <p:sldId id="558" r:id="rId153"/>
    <p:sldId id="559" r:id="rId154"/>
    <p:sldId id="560" r:id="rId155"/>
    <p:sldId id="561" r:id="rId156"/>
    <p:sldId id="562" r:id="rId157"/>
    <p:sldId id="563" r:id="rId158"/>
    <p:sldId id="564" r:id="rId159"/>
    <p:sldId id="565" r:id="rId160"/>
    <p:sldId id="566" r:id="rId161"/>
    <p:sldId id="567" r:id="rId162"/>
    <p:sldId id="568" r:id="rId163"/>
    <p:sldId id="569" r:id="rId164"/>
    <p:sldId id="570" r:id="rId165"/>
    <p:sldId id="571" r:id="rId166"/>
    <p:sldId id="574" r:id="rId167"/>
    <p:sldId id="575" r:id="rId168"/>
    <p:sldId id="576" r:id="rId169"/>
    <p:sldId id="577" r:id="rId170"/>
    <p:sldId id="578" r:id="rId171"/>
    <p:sldId id="579" r:id="rId172"/>
    <p:sldId id="580" r:id="rId173"/>
    <p:sldId id="581" r:id="rId174"/>
    <p:sldId id="582" r:id="rId175"/>
    <p:sldId id="583" r:id="rId176"/>
    <p:sldId id="584" r:id="rId177"/>
    <p:sldId id="585" r:id="rId178"/>
    <p:sldId id="586" r:id="rId179"/>
    <p:sldId id="587" r:id="rId180"/>
    <p:sldId id="588" r:id="rId181"/>
    <p:sldId id="589" r:id="rId182"/>
    <p:sldId id="590" r:id="rId183"/>
    <p:sldId id="591" r:id="rId184"/>
    <p:sldId id="592" r:id="rId185"/>
    <p:sldId id="593" r:id="rId186"/>
    <p:sldId id="594" r:id="rId187"/>
    <p:sldId id="595" r:id="rId188"/>
    <p:sldId id="596" r:id="rId189"/>
    <p:sldId id="424" r:id="rId190"/>
    <p:sldId id="425" r:id="rId191"/>
    <p:sldId id="426" r:id="rId192"/>
    <p:sldId id="428" r:id="rId193"/>
    <p:sldId id="429" r:id="rId194"/>
    <p:sldId id="430" r:id="rId195"/>
    <p:sldId id="622" r:id="rId196"/>
    <p:sldId id="624" r:id="rId197"/>
    <p:sldId id="625" r:id="rId198"/>
    <p:sldId id="626" r:id="rId199"/>
    <p:sldId id="627" r:id="rId200"/>
    <p:sldId id="339" r:id="rId201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6E6FA6"/>
    <a:srgbClr val="5BA7AD"/>
    <a:srgbClr val="D8BBA8"/>
    <a:srgbClr val="DB8E63"/>
    <a:srgbClr val="BB75BD"/>
    <a:srgbClr val="60619E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32" autoAdjust="0"/>
    <p:restoredTop sz="97714" autoAdjust="0"/>
  </p:normalViewPr>
  <p:slideViewPr>
    <p:cSldViewPr>
      <p:cViewPr varScale="1">
        <p:scale>
          <a:sx n="108" d="100"/>
          <a:sy n="108" d="100"/>
        </p:scale>
        <p:origin x="207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theme" Target="theme/theme1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tableStyles" Target="tableStyles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20" Type="http://schemas.openxmlformats.org/officeDocument/2006/relationships/slide" Target="slides/slide119.xml"/><Relationship Id="rId141" Type="http://schemas.openxmlformats.org/officeDocument/2006/relationships/slide" Target="slides/slide140.xml"/><Relationship Id="rId7" Type="http://schemas.openxmlformats.org/officeDocument/2006/relationships/slide" Target="slides/slide6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190" Type="http://schemas.openxmlformats.org/officeDocument/2006/relationships/slide" Target="slides/slide189.xml"/><Relationship Id="rId204" Type="http://schemas.openxmlformats.org/officeDocument/2006/relationships/viewProps" Target="viewProp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202" Type="http://schemas.openxmlformats.org/officeDocument/2006/relationships/notesMaster" Target="notesMasters/notesMaster1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104" Type="http://schemas.openxmlformats.org/officeDocument/2006/relationships/slide" Target="slides/slide103.xml"/><Relationship Id="rId125" Type="http://schemas.openxmlformats.org/officeDocument/2006/relationships/slide" Target="slides/slide124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6234567901234566E-2"/>
                  <c:y val="-0.443353258379102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E24-4BC0-AFFB-D108933DB05E}"/>
                </c:ext>
              </c:extLst>
            </c:dLbl>
            <c:dLbl>
              <c:idx val="1"/>
              <c:layout>
                <c:manualLayout>
                  <c:x val="2.0061728395061727E-2"/>
                  <c:y val="-0.451771579169246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24-4BC0-AFFB-D108933DB05E}"/>
                </c:ext>
              </c:extLst>
            </c:dLbl>
            <c:dLbl>
              <c:idx val="2"/>
              <c:layout>
                <c:manualLayout>
                  <c:x val="2.4691358024691357E-2"/>
                  <c:y val="-0.460189458064384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E24-4BC0-AFFB-D108933DB05E}"/>
                </c:ext>
              </c:extLst>
            </c:dLbl>
            <c:dLbl>
              <c:idx val="3"/>
              <c:layout>
                <c:manualLayout>
                  <c:x val="7.716049382716049E-3"/>
                  <c:y val="-0.429323091974700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24-4BC0-AFFB-D108933DB05E}"/>
                </c:ext>
              </c:extLst>
            </c:dLbl>
            <c:dLbl>
              <c:idx val="4"/>
              <c:layout>
                <c:manualLayout>
                  <c:x val="3.0864197530864196E-3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E24-4BC0-AFFB-D108933DB05E}"/>
                </c:ext>
              </c:extLst>
            </c:dLbl>
            <c:dLbl>
              <c:idx val="5"/>
              <c:layout>
                <c:manualLayout>
                  <c:x val="1.5432098765432098E-3"/>
                  <c:y val="-0.42932309197470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E24-4BC0-AFFB-D108933DB0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 оценка</c:v>
                </c:pt>
                <c:pt idx="2">
                  <c:v>2019 год факт</c:v>
                </c:pt>
              </c:strCache>
            </c:strRef>
          </c:cat>
          <c:val>
            <c:numRef>
              <c:f>Лист1!$B$2:$B$4</c:f>
              <c:numCache>
                <c:formatCode>#\ ##0.0</c:formatCode>
                <c:ptCount val="3"/>
                <c:pt idx="0">
                  <c:v>179.2</c:v>
                </c:pt>
                <c:pt idx="1">
                  <c:v>184.4</c:v>
                </c:pt>
                <c:pt idx="2">
                  <c:v>184.2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E24-4BC0-AFFB-D108933DB0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02249976"/>
        <c:axId val="468739984"/>
        <c:axId val="0"/>
      </c:bar3DChart>
      <c:catAx>
        <c:axId val="3022499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8739984"/>
        <c:crosses val="autoZero"/>
        <c:auto val="1"/>
        <c:lblAlgn val="ctr"/>
        <c:lblOffset val="100"/>
        <c:noMultiLvlLbl val="0"/>
      </c:catAx>
      <c:valAx>
        <c:axId val="468739984"/>
        <c:scaling>
          <c:orientation val="minMax"/>
          <c:min val="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022499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713-4778-B372-C7CF0B8DB318}"/>
                </c:ext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0,5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13-4778-B372-C7CF0B8DB318}"/>
                </c:ext>
              </c:extLst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713-4778-B372-C7CF0B8DB318}"/>
                </c:ext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13-4778-B372-C7CF0B8DB3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2018 год исполнение</c:v>
                </c:pt>
                <c:pt idx="1">
                  <c:v>Утвержденный план 2019 года</c:v>
                </c:pt>
                <c:pt idx="2">
                  <c:v>Уточненный план 2019 года</c:v>
                </c:pt>
                <c:pt idx="3">
                  <c:v>2019 год исполнение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585.07966199999998</c:v>
                </c:pt>
                <c:pt idx="1">
                  <c:v>887.68979999999999</c:v>
                </c:pt>
                <c:pt idx="2">
                  <c:v>1088.4749609999999</c:v>
                </c:pt>
                <c:pt idx="3">
                  <c:v>1041.60730266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713-4778-B372-C7CF0B8DB31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713-4778-B372-C7CF0B8DB318}"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713-4778-B372-C7CF0B8DB318}"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713-4778-B372-C7CF0B8DB318}"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713-4778-B372-C7CF0B8DB3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2018 год исполнение</c:v>
                </c:pt>
                <c:pt idx="1">
                  <c:v>Утвержденный план 2019 года</c:v>
                </c:pt>
                <c:pt idx="2">
                  <c:v>Уточненный план 2019 года</c:v>
                </c:pt>
                <c:pt idx="3">
                  <c:v>2019 год исполнение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2547.1478069999998</c:v>
                </c:pt>
                <c:pt idx="1">
                  <c:v>2848.2130000000002</c:v>
                </c:pt>
                <c:pt idx="2">
                  <c:v>2857.0770000000002</c:v>
                </c:pt>
                <c:pt idx="3">
                  <c:v>2829.2909536699999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713-4778-B372-C7CF0B8DB31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713-4778-B372-C7CF0B8DB318}"/>
                </c:ext>
              </c:extLst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713-4778-B372-C7CF0B8DB318}"/>
                </c:ext>
              </c:extLst>
            </c:dLbl>
            <c:dLbl>
              <c:idx val="2"/>
              <c:layout>
                <c:manualLayout>
                  <c:x val="1.3435539034296241E-2"/>
                  <c:y val="-1.23624664430487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713-4778-B372-C7CF0B8DB318}"/>
                </c:ext>
              </c:extLst>
            </c:dLbl>
            <c:dLbl>
              <c:idx val="3"/>
              <c:layout>
                <c:manualLayout>
                  <c:x val="1.3435539034296241E-2"/>
                  <c:y val="-7.2488722391024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713-4778-B372-C7CF0B8DB3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2018 год исполнение</c:v>
                </c:pt>
                <c:pt idx="1">
                  <c:v>Утвержденный план 2019 года</c:v>
                </c:pt>
                <c:pt idx="2">
                  <c:v>Уточненный план 2019 года</c:v>
                </c:pt>
                <c:pt idx="3">
                  <c:v>2019 год исполнение</c:v>
                </c:pt>
              </c:strCache>
            </c:strRef>
          </c:cat>
          <c:val>
            <c:numRef>
              <c:f>Лист1!$D$2:$D$5</c:f>
              <c:numCache>
                <c:formatCode>#,##0.0</c:formatCode>
                <c:ptCount val="4"/>
                <c:pt idx="0">
                  <c:v>16.2</c:v>
                </c:pt>
                <c:pt idx="1">
                  <c:v>200</c:v>
                </c:pt>
                <c:pt idx="2">
                  <c:v>299.95400000000001</c:v>
                </c:pt>
                <c:pt idx="3">
                  <c:v>351.35198822000001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713-4778-B372-C7CF0B8DB3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2413144"/>
        <c:axId val="462411184"/>
        <c:axId val="0"/>
      </c:bar3DChart>
      <c:catAx>
        <c:axId val="462413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2411184"/>
        <c:crosses val="autoZero"/>
        <c:auto val="1"/>
        <c:lblAlgn val="ctr"/>
        <c:lblOffset val="100"/>
        <c:noMultiLvlLbl val="0"/>
      </c:catAx>
      <c:valAx>
        <c:axId val="462411184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2413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85785928488605"/>
          <c:y val="5.2978586712399335E-2"/>
          <c:w val="0.21114214071511392"/>
          <c:h val="0.84018455885866594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0"/>
      <c:depthPercent val="7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162413726062021E-2"/>
          <c:y val="3.5731630093226588E-3"/>
          <c:w val="0.6028425439875571"/>
          <c:h val="0.905866642274062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9"/>
            <c:extLst>
              <c:ext xmlns:c16="http://schemas.microsoft.com/office/drawing/2014/chart" uri="{C3380CC4-5D6E-409C-BE32-E72D297353CC}">
                <c16:uniqueId val="{00000000-F0C0-40F0-B94A-73A56741FE72}"/>
              </c:ext>
            </c:extLst>
          </c:dPt>
          <c:dPt>
            <c:idx val="1"/>
            <c:bubble3D val="0"/>
            <c:explosion val="10"/>
            <c:extLst>
              <c:ext xmlns:c16="http://schemas.microsoft.com/office/drawing/2014/chart" uri="{C3380CC4-5D6E-409C-BE32-E72D297353CC}">
                <c16:uniqueId val="{00000001-F0C0-40F0-B94A-73A56741FE72}"/>
              </c:ext>
            </c:extLst>
          </c:dPt>
          <c:dPt>
            <c:idx val="2"/>
            <c:bubble3D val="0"/>
            <c:explosion val="6"/>
            <c:extLst>
              <c:ext xmlns:c16="http://schemas.microsoft.com/office/drawing/2014/chart" uri="{C3380CC4-5D6E-409C-BE32-E72D297353CC}">
                <c16:uniqueId val="{00000002-F0C0-40F0-B94A-73A56741FE72}"/>
              </c:ext>
            </c:extLst>
          </c:dPt>
          <c:dPt>
            <c:idx val="3"/>
            <c:bubble3D val="0"/>
            <c:explosion val="8"/>
            <c:extLst>
              <c:ext xmlns:c16="http://schemas.microsoft.com/office/drawing/2014/chart" uri="{C3380CC4-5D6E-409C-BE32-E72D297353CC}">
                <c16:uniqueId val="{00000003-F0C0-40F0-B94A-73A56741FE72}"/>
              </c:ext>
            </c:extLst>
          </c:dPt>
          <c:dPt>
            <c:idx val="4"/>
            <c:bubble3D val="0"/>
            <c:explosion val="12"/>
            <c:extLst>
              <c:ext xmlns:c16="http://schemas.microsoft.com/office/drawing/2014/chart" uri="{C3380CC4-5D6E-409C-BE32-E72D297353CC}">
                <c16:uniqueId val="{00000004-F0C0-40F0-B94A-73A56741FE72}"/>
              </c:ext>
            </c:extLst>
          </c:dPt>
          <c:dPt>
            <c:idx val="5"/>
            <c:bubble3D val="0"/>
            <c:explosion val="34"/>
            <c:extLst>
              <c:ext xmlns:c16="http://schemas.microsoft.com/office/drawing/2014/chart" uri="{C3380CC4-5D6E-409C-BE32-E72D297353CC}">
                <c16:uniqueId val="{00000005-F0C0-40F0-B94A-73A56741FE72}"/>
              </c:ext>
            </c:extLst>
          </c:dPt>
          <c:dPt>
            <c:idx val="6"/>
            <c:bubble3D val="0"/>
            <c:explosion val="13"/>
            <c:extLst>
              <c:ext xmlns:c16="http://schemas.microsoft.com/office/drawing/2014/chart" uri="{C3380CC4-5D6E-409C-BE32-E72D297353CC}">
                <c16:uniqueId val="{00000006-F0C0-40F0-B94A-73A56741FE72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7-F0C0-40F0-B94A-73A56741FE72}"/>
              </c:ext>
            </c:extLst>
          </c:dPt>
          <c:dPt>
            <c:idx val="8"/>
            <c:bubble3D val="0"/>
            <c:explosion val="14"/>
            <c:extLst>
              <c:ext xmlns:c16="http://schemas.microsoft.com/office/drawing/2014/chart" uri="{C3380CC4-5D6E-409C-BE32-E72D297353CC}">
                <c16:uniqueId val="{00000008-F0C0-40F0-B94A-73A56741FE72}"/>
              </c:ext>
            </c:extLst>
          </c:dPt>
          <c:dPt>
            <c:idx val="9"/>
            <c:bubble3D val="0"/>
            <c:explosion val="1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A-F0C0-40F0-B94A-73A56741FE72}"/>
              </c:ext>
            </c:extLst>
          </c:dPt>
          <c:dPt>
            <c:idx val="10"/>
            <c:bubble3D val="0"/>
            <c:explosion val="22"/>
            <c:extLst>
              <c:ext xmlns:c16="http://schemas.microsoft.com/office/drawing/2014/chart" uri="{C3380CC4-5D6E-409C-BE32-E72D297353CC}">
                <c16:uniqueId val="{0000000B-F0C0-40F0-B94A-73A56741FE72}"/>
              </c:ext>
            </c:extLst>
          </c:dPt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1027.2134000000001</c:v>
                </c:pt>
                <c:pt idx="1">
                  <c:v>65.181899999999999</c:v>
                </c:pt>
                <c:pt idx="2">
                  <c:v>994.56680000000006</c:v>
                </c:pt>
                <c:pt idx="3">
                  <c:v>1162.9674</c:v>
                </c:pt>
                <c:pt idx="4">
                  <c:v>39.768599999999999</c:v>
                </c:pt>
                <c:pt idx="5">
                  <c:v>4745.8212999999996</c:v>
                </c:pt>
                <c:pt idx="6">
                  <c:v>662.84990000000005</c:v>
                </c:pt>
                <c:pt idx="7">
                  <c:v>278.66559999999998</c:v>
                </c:pt>
                <c:pt idx="8">
                  <c:v>306.49529999999999</c:v>
                </c:pt>
                <c:pt idx="9">
                  <c:v>73.5608</c:v>
                </c:pt>
                <c:pt idx="10">
                  <c:v>7.9557000000000002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0C0-40F0-B94A-73A56741FE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overlay val="0"/>
      <c:txPr>
        <a:bodyPr/>
        <a:lstStyle/>
        <a:p>
          <a:pPr>
            <a:defRPr sz="9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883690708252142E-2"/>
                  <c:y val="-0.448965324940863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D82-40FB-B324-166D6D76CE4A}"/>
                </c:ext>
              </c:extLst>
            </c:dLbl>
            <c:dLbl>
              <c:idx val="1"/>
              <c:layout>
                <c:manualLayout>
                  <c:x val="2.379792072774535E-2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D82-40FB-B324-166D6D76CE4A}"/>
                </c:ext>
              </c:extLst>
            </c:dLbl>
            <c:dLbl>
              <c:idx val="2"/>
              <c:layout>
                <c:manualLayout>
                  <c:x val="1.5594541910331383E-2"/>
                  <c:y val="-0.437741191817341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D82-40FB-B324-166D6D76CE4A}"/>
                </c:ext>
              </c:extLst>
            </c:dLbl>
            <c:dLbl>
              <c:idx val="3"/>
              <c:layout>
                <c:manualLayout>
                  <c:x val="1.0640025990903183E-2"/>
                  <c:y val="-0.420904992132059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D82-40FB-B324-166D6D76CE4A}"/>
                </c:ext>
              </c:extLst>
            </c:dLbl>
            <c:dLbl>
              <c:idx val="4"/>
              <c:layout>
                <c:manualLayout>
                  <c:x val="1.9005847953216373E-2"/>
                  <c:y val="-0.4321291252555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D82-40FB-B324-166D6D76CE4A}"/>
                </c:ext>
              </c:extLst>
            </c:dLbl>
            <c:dLbl>
              <c:idx val="5"/>
              <c:layout>
                <c:manualLayout>
                  <c:x val="1.9005847953216495E-2"/>
                  <c:y val="-0.426517058693820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D82-40FB-B324-166D6D76CE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 оценка</c:v>
                </c:pt>
                <c:pt idx="2">
                  <c:v>2019 год факт</c:v>
                </c:pt>
              </c:strCache>
            </c:strRef>
          </c:cat>
          <c:val>
            <c:numRef>
              <c:f>Лист1!$B$2:$B$4</c:f>
              <c:numCache>
                <c:formatCode>#\ ##0.0</c:formatCode>
                <c:ptCount val="3"/>
                <c:pt idx="0">
                  <c:v>65288.5</c:v>
                </c:pt>
                <c:pt idx="1">
                  <c:v>68934.100000000006</c:v>
                </c:pt>
                <c:pt idx="2">
                  <c:v>67977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D82-40FB-B324-166D6D76CE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8745080"/>
        <c:axId val="468742336"/>
        <c:axId val="0"/>
      </c:bar3DChart>
      <c:catAx>
        <c:axId val="468745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8742336"/>
        <c:crosses val="autoZero"/>
        <c:auto val="1"/>
        <c:lblAlgn val="ctr"/>
        <c:lblOffset val="100"/>
        <c:noMultiLvlLbl val="0"/>
      </c:catAx>
      <c:valAx>
        <c:axId val="468742336"/>
        <c:scaling>
          <c:orientation val="minMax"/>
          <c:min val="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8745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005847953216404E-2"/>
                  <c:y val="-0.423711025412939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032-4F24-A0C0-4326C190331A}"/>
                </c:ext>
              </c:extLst>
            </c:dLbl>
            <c:dLbl>
              <c:idx val="1"/>
              <c:layout>
                <c:manualLayout>
                  <c:x val="2.0549057829759583E-2"/>
                  <c:y val="-0.426517279641322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032-4F24-A0C0-4326C190331A}"/>
                </c:ext>
              </c:extLst>
            </c:dLbl>
            <c:dLbl>
              <c:idx val="2"/>
              <c:layout>
                <c:manualLayout>
                  <c:x val="1.3969982553350422E-2"/>
                  <c:y val="-0.440547225098222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032-4F24-A0C0-4326C190331A}"/>
                </c:ext>
              </c:extLst>
            </c:dLbl>
            <c:dLbl>
              <c:idx val="3"/>
              <c:layout>
                <c:manualLayout>
                  <c:x val="5.7667316439246261E-3"/>
                  <c:y val="-0.412486892289418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032-4F24-A0C0-4326C190331A}"/>
                </c:ext>
              </c:extLst>
            </c:dLbl>
            <c:dLbl>
              <c:idx val="4"/>
              <c:layout>
                <c:manualLayout>
                  <c:x val="7.6348278102664063E-3"/>
                  <c:y val="-0.376008680585475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032-4F24-A0C0-4326C190331A}"/>
                </c:ext>
              </c:extLst>
            </c:dLbl>
            <c:dLbl>
              <c:idx val="5"/>
              <c:layout>
                <c:manualLayout>
                  <c:x val="1.0883562800264002E-2"/>
                  <c:y val="-0.376008459637973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032-4F24-A0C0-4326C19033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 оценка</c:v>
                </c:pt>
                <c:pt idx="2">
                  <c:v>2019 год факт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330</c:v>
                </c:pt>
                <c:pt idx="1">
                  <c:v>420</c:v>
                </c:pt>
                <c:pt idx="2">
                  <c:v>388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032-4F24-A0C0-4326C19033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8743512"/>
        <c:axId val="468737632"/>
        <c:axId val="0"/>
      </c:bar3DChart>
      <c:catAx>
        <c:axId val="468743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8737632"/>
        <c:crosses val="autoZero"/>
        <c:auto val="1"/>
        <c:lblAlgn val="ctr"/>
        <c:lblOffset val="100"/>
        <c:noMultiLvlLbl val="0"/>
      </c:catAx>
      <c:valAx>
        <c:axId val="468737632"/>
        <c:scaling>
          <c:orientation val="minMax"/>
          <c:min val="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87435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206533569093499E-2"/>
          <c:y val="3.1572749556698032E-2"/>
          <c:w val="0.90278713600826299"/>
          <c:h val="0.8940575547493406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2592592592592587E-3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619-47C8-9666-50BC1B90679B}"/>
                </c:ext>
              </c:extLst>
            </c:dLbl>
            <c:dLbl>
              <c:idx val="1"/>
              <c:layout>
                <c:manualLayout>
                  <c:x val="1.8924626380766731E-2"/>
                  <c:y val="-0.300245561054202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619-47C8-9666-50BC1B90679B}"/>
                </c:ext>
              </c:extLst>
            </c:dLbl>
            <c:dLbl>
              <c:idx val="2"/>
              <c:layout>
                <c:manualLayout>
                  <c:x val="1.8681227512928531E-2"/>
                  <c:y val="-0.435334699923102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619-47C8-9666-50BC1B90679B}"/>
                </c:ext>
              </c:extLst>
            </c:dLbl>
            <c:dLbl>
              <c:idx val="3"/>
              <c:layout>
                <c:manualLayout>
                  <c:x val="9.0155945419103309E-3"/>
                  <c:y val="-0.274991261526278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619-47C8-9666-50BC1B90679B}"/>
                </c:ext>
              </c:extLst>
            </c:dLbl>
            <c:dLbl>
              <c:idx val="4"/>
              <c:layout>
                <c:manualLayout>
                  <c:x val="7.6348278102664063E-3"/>
                  <c:y val="-0.289021427930680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619-47C8-9666-50BC1B90679B}"/>
                </c:ext>
              </c:extLst>
            </c:dLbl>
            <c:dLbl>
              <c:idx val="5"/>
              <c:layout>
                <c:manualLayout>
                  <c:x val="1.2508122157245083E-2"/>
                  <c:y val="-0.289021427930680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619-47C8-9666-50BC1B9067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 оценка</c:v>
                </c:pt>
                <c:pt idx="2">
                  <c:v>2019 год факт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268.94</c:v>
                </c:pt>
                <c:pt idx="1">
                  <c:v>233.5</c:v>
                </c:pt>
                <c:pt idx="2">
                  <c:v>464.18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619-47C8-9666-50BC1B9067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8738416"/>
        <c:axId val="468744296"/>
        <c:axId val="0"/>
      </c:bar3DChart>
      <c:catAx>
        <c:axId val="468738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8744296"/>
        <c:crosses val="autoZero"/>
        <c:auto val="1"/>
        <c:lblAlgn val="ctr"/>
        <c:lblOffset val="100"/>
        <c:noMultiLvlLbl val="0"/>
      </c:catAx>
      <c:valAx>
        <c:axId val="468744296"/>
        <c:scaling>
          <c:orientation val="minMax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8738416"/>
        <c:crosses val="autoZero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750487329434698E-2"/>
          <c:y val="3.2676368029603428E-2"/>
          <c:w val="0.91112735542560108"/>
          <c:h val="0.8903543600233497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87914230019493E-2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EAD-4E30-99DF-633BEB3EFADC}"/>
                </c:ext>
              </c:extLst>
            </c:dLbl>
            <c:dLbl>
              <c:idx val="1"/>
              <c:layout>
                <c:manualLayout>
                  <c:x val="1.0802469135802469E-2"/>
                  <c:y val="-0.437741412764844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EAD-4E30-99DF-633BEB3EFADC}"/>
                </c:ext>
              </c:extLst>
            </c:dLbl>
            <c:dLbl>
              <c:idx val="2"/>
              <c:layout>
                <c:manualLayout>
                  <c:x val="1.3970110461338591E-2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EAD-4E30-99DF-633BEB3EFADC}"/>
                </c:ext>
              </c:extLst>
            </c:dLbl>
            <c:dLbl>
              <c:idx val="3"/>
              <c:layout>
                <c:manualLayout>
                  <c:x val="1.3888888888888888E-2"/>
                  <c:y val="-0.429323091974700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EAD-4E30-99DF-633BEB3EFADC}"/>
                </c:ext>
              </c:extLst>
            </c:dLbl>
            <c:dLbl>
              <c:idx val="4"/>
              <c:layout>
                <c:manualLayout>
                  <c:x val="9.2592592592592587E-3"/>
                  <c:y val="-0.437741191817341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EAD-4E30-99DF-633BEB3EFADC}"/>
                </c:ext>
              </c:extLst>
            </c:dLbl>
            <c:dLbl>
              <c:idx val="5"/>
              <c:layout>
                <c:manualLayout>
                  <c:x val="9.2592592592592587E-3"/>
                  <c:y val="-0.434935158536461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EAD-4E30-99DF-633BEB3EFA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 оценка</c:v>
                </c:pt>
                <c:pt idx="2">
                  <c:v>2019 год факт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42.71</c:v>
                </c:pt>
                <c:pt idx="1">
                  <c:v>42.7</c:v>
                </c:pt>
                <c:pt idx="2">
                  <c:v>42.8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EAD-4E30-99DF-633BEB3EFA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8741160"/>
        <c:axId val="468741552"/>
        <c:axId val="0"/>
      </c:bar3DChart>
      <c:catAx>
        <c:axId val="468741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8741552"/>
        <c:crosses val="autoZero"/>
        <c:auto val="1"/>
        <c:lblAlgn val="ctr"/>
        <c:lblOffset val="100"/>
        <c:noMultiLvlLbl val="0"/>
      </c:catAx>
      <c:valAx>
        <c:axId val="468741552"/>
        <c:scaling>
          <c:orientation val="minMax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87411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4831583552056"/>
          <c:y val="2.9594116735567392E-2"/>
          <c:w val="0.72043610868085939"/>
          <c:h val="0.847985823212625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1"/>
              <c:layout>
                <c:manualLayout>
                  <c:x val="-2.4691358024691357E-2"/>
                  <c:y val="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7F9-4B11-9C06-AB14A5D8F749}"/>
                </c:ext>
              </c:extLst>
            </c:dLbl>
            <c:dLbl>
              <c:idx val="2"/>
              <c:layout>
                <c:manualLayout>
                  <c:x val="-1.8518518518518517E-2"/>
                  <c:y val="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7F9-4B11-9C06-AB14A5D8F749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2018 год исполнение</c:v>
                </c:pt>
                <c:pt idx="1">
                  <c:v>Утвержденный план на 2019 год</c:v>
                </c:pt>
                <c:pt idx="2">
                  <c:v>Уточненный план на 2019 год</c:v>
                </c:pt>
                <c:pt idx="3">
                  <c:v>2019 год исполнение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#,##0.00">
                  <c:v>7528.0800689999996</c:v>
                </c:pt>
                <c:pt idx="1">
                  <c:v>8677.4</c:v>
                </c:pt>
                <c:pt idx="2">
                  <c:v>9469.9</c:v>
                </c:pt>
                <c:pt idx="3">
                  <c:v>9044.1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F9-4B11-9C06-AB14A5D8F74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6.0185185185185182E-2"/>
                  <c:y val="2.0885837246153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7F9-4B11-9C06-AB14A5D8F749}"/>
                </c:ext>
              </c:extLst>
            </c:dLbl>
            <c:dLbl>
              <c:idx val="1"/>
              <c:layout>
                <c:manualLayout>
                  <c:x val="2.3148148148148147E-2"/>
                  <c:y val="-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7F9-4B11-9C06-AB14A5D8F749}"/>
                </c:ext>
              </c:extLst>
            </c:dLbl>
            <c:dLbl>
              <c:idx val="2"/>
              <c:layout>
                <c:manualLayout>
                  <c:x val="6.018518518518518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7F9-4B11-9C06-AB14A5D8F749}"/>
                </c:ext>
              </c:extLst>
            </c:dLbl>
            <c:dLbl>
              <c:idx val="3"/>
              <c:layout>
                <c:manualLayout>
                  <c:x val="5.09259259259259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7F9-4B11-9C06-AB14A5D8F749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2018 год исполнение</c:v>
                </c:pt>
                <c:pt idx="1">
                  <c:v>Утвержденный план на 2019 год</c:v>
                </c:pt>
                <c:pt idx="2">
                  <c:v>Уточненный план на 2019 год</c:v>
                </c:pt>
                <c:pt idx="3">
                  <c:v>2019 год исполнение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7747.1521000000002</c:v>
                </c:pt>
                <c:pt idx="1">
                  <c:v>9097.4</c:v>
                </c:pt>
                <c:pt idx="2">
                  <c:v>10045.700000000001</c:v>
                </c:pt>
                <c:pt idx="3">
                  <c:v>9365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7F9-4B11-9C06-AB14A5D8F74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0185185185185182E-2"/>
                  <c:y val="1.624454008034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7F9-4B11-9C06-AB14A5D8F749}"/>
                </c:ext>
              </c:extLst>
            </c:dLbl>
            <c:dLbl>
              <c:idx val="1"/>
              <c:layout>
                <c:manualLayout>
                  <c:x val="5.7098765432098825E-2"/>
                  <c:y val="3.248908016068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7F9-4B11-9C06-AB14A5D8F749}"/>
                </c:ext>
              </c:extLst>
            </c:dLbl>
            <c:dLbl>
              <c:idx val="2"/>
              <c:layout>
                <c:manualLayout>
                  <c:x val="6.1728395061728392E-2"/>
                  <c:y val="4.4092323075213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7F9-4B11-9C06-AB14A5D8F749}"/>
                </c:ext>
              </c:extLst>
            </c:dLbl>
            <c:dLbl>
              <c:idx val="3"/>
              <c:layout>
                <c:manualLayout>
                  <c:x val="5.864197530864209E-2"/>
                  <c:y val="2.3206485829059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7F9-4B11-9C06-AB14A5D8F749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2018 год исполнение</c:v>
                </c:pt>
                <c:pt idx="1">
                  <c:v>Утвержденный план на 2019 год</c:v>
                </c:pt>
                <c:pt idx="2">
                  <c:v>Уточненный план на 2019 год</c:v>
                </c:pt>
                <c:pt idx="3">
                  <c:v>2019 год исполнение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-219.1</c:v>
                </c:pt>
                <c:pt idx="1">
                  <c:v>-420</c:v>
                </c:pt>
                <c:pt idx="2">
                  <c:v>-575.79999999999995</c:v>
                </c:pt>
                <c:pt idx="3">
                  <c:v>-321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7F9-4B11-9C06-AB14A5D8F7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13493240"/>
        <c:axId val="513495592"/>
        <c:axId val="0"/>
      </c:bar3DChart>
      <c:catAx>
        <c:axId val="513493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13495592"/>
        <c:crossesAt val="0"/>
        <c:auto val="1"/>
        <c:lblAlgn val="ctr"/>
        <c:lblOffset val="100"/>
        <c:noMultiLvlLbl val="0"/>
      </c:catAx>
      <c:valAx>
        <c:axId val="513495592"/>
        <c:scaling>
          <c:orientation val="minMax"/>
          <c:max val="10000"/>
          <c:min val="-100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13493240"/>
        <c:crosses val="autoZero"/>
        <c:crossBetween val="between"/>
        <c:majorUnit val="1000"/>
        <c:minorUnit val="200"/>
      </c:valAx>
    </c:plotArea>
    <c:legend>
      <c:legendPos val="r"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835951088517018E-2"/>
          <c:y val="0.11149147008357096"/>
          <c:w val="0.54412540502449369"/>
          <c:h val="0.76721876581614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  <c:spPr>
              <a:solidFill>
                <a:srgbClr val="6E6FA6"/>
              </a:solidFill>
            </c:spPr>
            <c:extLst>
              <c:ext xmlns:c16="http://schemas.microsoft.com/office/drawing/2014/chart" uri="{C3380CC4-5D6E-409C-BE32-E72D297353CC}">
                <c16:uniqueId val="{00000001-C342-40E8-ACEF-AFADA86F0027}"/>
              </c:ext>
            </c:extLst>
          </c:dPt>
          <c:dPt>
            <c:idx val="1"/>
            <c:bubble3D val="0"/>
            <c:explosion val="15"/>
            <c:extLst>
              <c:ext xmlns:c16="http://schemas.microsoft.com/office/drawing/2014/chart" uri="{C3380CC4-5D6E-409C-BE32-E72D297353CC}">
                <c16:uniqueId val="{00000002-C342-40E8-ACEF-AFADA86F0027}"/>
              </c:ext>
            </c:extLst>
          </c:dPt>
          <c:dPt>
            <c:idx val="2"/>
            <c:bubble3D val="0"/>
            <c:explosion val="17"/>
            <c:extLst>
              <c:ext xmlns:c16="http://schemas.microsoft.com/office/drawing/2014/chart" uri="{C3380CC4-5D6E-409C-BE32-E72D297353CC}">
                <c16:uniqueId val="{00000003-C342-40E8-ACEF-AFADA86F0027}"/>
              </c:ext>
            </c:extLst>
          </c:dPt>
          <c:dPt>
            <c:idx val="3"/>
            <c:bubble3D val="0"/>
            <c:explosion val="8"/>
            <c:extLst>
              <c:ext xmlns:c16="http://schemas.microsoft.com/office/drawing/2014/chart" uri="{C3380CC4-5D6E-409C-BE32-E72D297353CC}">
                <c16:uniqueId val="{00000004-C342-40E8-ACEF-AFADA86F0027}"/>
              </c:ext>
            </c:extLst>
          </c:dPt>
          <c:dPt>
            <c:idx val="4"/>
            <c:bubble3D val="0"/>
            <c:explosion val="9"/>
            <c:extLst>
              <c:ext xmlns:c16="http://schemas.microsoft.com/office/drawing/2014/chart" uri="{C3380CC4-5D6E-409C-BE32-E72D297353CC}">
                <c16:uniqueId val="{00000005-C342-40E8-ACEF-AFADA86F0027}"/>
              </c:ext>
            </c:extLst>
          </c:dPt>
          <c:dPt>
            <c:idx val="5"/>
            <c:bubble3D val="0"/>
            <c:explosion val="13"/>
            <c:extLst>
              <c:ext xmlns:c16="http://schemas.microsoft.com/office/drawing/2014/chart" uri="{C3380CC4-5D6E-409C-BE32-E72D297353CC}">
                <c16:uniqueId val="{00000006-C342-40E8-ACEF-AFADA86F0027}"/>
              </c:ext>
            </c:extLst>
          </c:dPt>
          <c:dPt>
            <c:idx val="6"/>
            <c:bubble3D val="0"/>
            <c:explosion val="16"/>
            <c:extLst>
              <c:ext xmlns:c16="http://schemas.microsoft.com/office/drawing/2014/chart" uri="{C3380CC4-5D6E-409C-BE32-E72D297353CC}">
                <c16:uniqueId val="{00000007-C342-40E8-ACEF-AFADA86F0027}"/>
              </c:ext>
            </c:extLst>
          </c:dPt>
          <c:dLbls>
            <c:dLbl>
              <c:idx val="0"/>
              <c:layout>
                <c:manualLayout>
                  <c:x val="-7.9245615418232652E-3"/>
                  <c:y val="-0.1736303990914589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342-40E8-ACEF-AFADA86F0027}"/>
                </c:ext>
              </c:extLst>
            </c:dLbl>
            <c:dLbl>
              <c:idx val="1"/>
              <c:layout>
                <c:manualLayout>
                  <c:x val="6.1857545257137658E-2"/>
                  <c:y val="-5.45190194916614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342-40E8-ACEF-AFADA86F0027}"/>
                </c:ext>
              </c:extLst>
            </c:dLbl>
            <c:dLbl>
              <c:idx val="2"/>
              <c:layout>
                <c:manualLayout>
                  <c:x val="2.2800238853735666E-2"/>
                  <c:y val="3.591614820575493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342-40E8-ACEF-AFADA86F0027}"/>
                </c:ext>
              </c:extLst>
            </c:dLbl>
            <c:dLbl>
              <c:idx val="3"/>
              <c:layout>
                <c:manualLayout>
                  <c:x val="2.7803003094197332E-3"/>
                  <c:y val="5.964615042773025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342-40E8-ACEF-AFADA86F0027}"/>
                </c:ext>
              </c:extLst>
            </c:dLbl>
            <c:dLbl>
              <c:idx val="4"/>
              <c:layout>
                <c:manualLayout>
                  <c:x val="-4.5636734030428056E-3"/>
                  <c:y val="2.647661062351096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342-40E8-ACEF-AFADA86F0027}"/>
                </c:ext>
              </c:extLst>
            </c:dLbl>
            <c:dLbl>
              <c:idx val="5"/>
              <c:layout>
                <c:manualLayout>
                  <c:x val="5.1682293385192039E-3"/>
                  <c:y val="3.03195478280191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342-40E8-ACEF-AFADA86F0027}"/>
                </c:ext>
              </c:extLst>
            </c:dLbl>
            <c:dLbl>
              <c:idx val="6"/>
              <c:layout>
                <c:manualLayout>
                  <c:x val="1.0794164337988744E-3"/>
                  <c:y val="-5.47740065918601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342-40E8-ACEF-AFADA86F00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Доходы от использования имущества, в т.ч. аренда земли, аренда недвижимости</c:v>
                </c:pt>
                <c:pt idx="2">
                  <c:v>Налоги на имущество: земельный налог, налог на имущество физических лиц</c:v>
                </c:pt>
                <c:pt idx="3">
                  <c:v>Налоги на совокупный доход:УСН, ЕНВД, Патент</c:v>
                </c:pt>
                <c:pt idx="4">
                  <c:v>Доходы от продажи материальных и нематериальных активов</c:v>
                </c:pt>
                <c:pt idx="5">
                  <c:v>Акцизы</c:v>
                </c:pt>
                <c:pt idx="6">
                  <c:v>Прочие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#,##0.00">
                  <c:v>1467.6</c:v>
                </c:pt>
                <c:pt idx="1">
                  <c:v>555.20000000000005</c:v>
                </c:pt>
                <c:pt idx="2" formatCode="#,##0.00">
                  <c:v>1732.7</c:v>
                </c:pt>
                <c:pt idx="3">
                  <c:v>528</c:v>
                </c:pt>
                <c:pt idx="4">
                  <c:v>307.7</c:v>
                </c:pt>
                <c:pt idx="5">
                  <c:v>99.6</c:v>
                </c:pt>
                <c:pt idx="6">
                  <c:v>50.7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342-40E8-ACEF-AFADA86F00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549697442201583"/>
          <c:y val="1.0643107555950574E-3"/>
          <c:w val="0.33141272154073315"/>
          <c:h val="0.99787137848880991"/>
        </c:manualLayout>
      </c:layout>
      <c:overlay val="0"/>
      <c:txPr>
        <a:bodyPr/>
        <a:lstStyle/>
        <a:p>
          <a:pPr>
            <a:defRPr sz="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55597001065439422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CC1-4DAC-81AC-78BB9861D2F1}"/>
                </c:ext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CC1-4DAC-81AC-78BB9861D2F1}"/>
                </c:ext>
              </c:extLst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CC1-4DAC-81AC-78BB9861D2F1}"/>
                </c:ext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CC1-4DAC-81AC-78BB9861D2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2018 год исполнение</c:v>
                </c:pt>
                <c:pt idx="1">
                  <c:v>Утвержденный план 2019 года</c:v>
                </c:pt>
                <c:pt idx="2">
                  <c:v>Уточненный план 2019 года</c:v>
                </c:pt>
                <c:pt idx="3">
                  <c:v>2019 год исполнение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1528.7</c:v>
                </c:pt>
                <c:pt idx="1">
                  <c:v>1467.6</c:v>
                </c:pt>
                <c:pt idx="2">
                  <c:v>1467.8</c:v>
                </c:pt>
                <c:pt idx="3">
                  <c:v>1440.2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CC1-4DAC-81AC-78BB9861D2F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использования имущества, в т.ч. аренда земли, аренда недвижимости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C1-4DAC-81AC-78BB9861D2F1}"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CC1-4DAC-81AC-78BB9861D2F1}"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CC1-4DAC-81AC-78BB9861D2F1}"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CC1-4DAC-81AC-78BB9861D2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2018 год исполнение</c:v>
                </c:pt>
                <c:pt idx="1">
                  <c:v>Утвержденный план 2019 года</c:v>
                </c:pt>
                <c:pt idx="2">
                  <c:v>Уточненный план 2019 года</c:v>
                </c:pt>
                <c:pt idx="3">
                  <c:v>2019 год исполнение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555.6</c:v>
                </c:pt>
                <c:pt idx="1">
                  <c:v>555.20000000000005</c:v>
                </c:pt>
                <c:pt idx="2">
                  <c:v>564.20000000000005</c:v>
                </c:pt>
                <c:pt idx="3">
                  <c:v>545.20000000000005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CC1-4DAC-81AC-78BB9861D2F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имущество: земельный налог, налог на имущество физических лиц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CC1-4DAC-81AC-78BB9861D2F1}"/>
                </c:ext>
              </c:extLst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CC1-4DAC-81AC-78BB9861D2F1}"/>
                </c:ext>
              </c:extLst>
            </c:dLbl>
            <c:dLbl>
              <c:idx val="2"/>
              <c:layout>
                <c:manualLayout>
                  <c:x val="5.9713506819094406E-3"/>
                  <c:y val="-2.6972353337828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CC1-4DAC-81AC-78BB9861D2F1}"/>
                </c:ext>
              </c:extLst>
            </c:dLbl>
            <c:dLbl>
              <c:idx val="3"/>
              <c:layout>
                <c:manualLayout>
                  <c:x val="1.1942701363818881E-2"/>
                  <c:y val="-4.94487432165847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CC1-4DAC-81AC-78BB9861D2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2018 год исполнение</c:v>
                </c:pt>
                <c:pt idx="1">
                  <c:v>Утвержденный план 2019 года</c:v>
                </c:pt>
                <c:pt idx="2">
                  <c:v>Уточненный план 2019 года</c:v>
                </c:pt>
                <c:pt idx="3">
                  <c:v>2019 год исполнение</c:v>
                </c:pt>
              </c:strCache>
            </c:strRef>
          </c:cat>
          <c:val>
            <c:numRef>
              <c:f>Лист1!$D$2:$D$5</c:f>
              <c:numCache>
                <c:formatCode>#,##0.0</c:formatCode>
                <c:ptCount val="4"/>
                <c:pt idx="0">
                  <c:v>1421.3</c:v>
                </c:pt>
                <c:pt idx="1">
                  <c:v>1732.7</c:v>
                </c:pt>
                <c:pt idx="2">
                  <c:v>1879.9</c:v>
                </c:pt>
                <c:pt idx="3">
                  <c:v>1775.8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CC1-4DAC-81AC-78BB9861D2F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Налоги на совокупный доход:УСН, ЕНВД, Патент</c:v>
                </c:pt>
              </c:strCache>
            </c:strRef>
          </c:tx>
          <c:spPr>
            <a:solidFill>
              <a:srgbClr val="DB8E63"/>
            </a:solidFill>
          </c:spPr>
          <c:invertIfNegative val="0"/>
          <c:dLbls>
            <c:dLbl>
              <c:idx val="0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CC1-4DAC-81AC-78BB9861D2F1}"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CC1-4DAC-81AC-78BB9861D2F1}"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CC1-4DAC-81AC-78BB9861D2F1}"/>
                </c:ext>
              </c:extLst>
            </c:dLbl>
            <c:dLbl>
              <c:idx val="3"/>
              <c:layout>
                <c:manualLayout>
                  <c:x val="8.9570260228641601E-3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CC1-4DAC-81AC-78BB9861D2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2018 год исполнение</c:v>
                </c:pt>
                <c:pt idx="1">
                  <c:v>Утвержденный план 2019 года</c:v>
                </c:pt>
                <c:pt idx="2">
                  <c:v>Уточненный план 2019 года</c:v>
                </c:pt>
                <c:pt idx="3">
                  <c:v>2019 год исполнение</c:v>
                </c:pt>
              </c:strCache>
            </c:strRef>
          </c:cat>
          <c:val>
            <c:numRef>
              <c:f>Лист1!$E$2:$E$5</c:f>
              <c:numCache>
                <c:formatCode>#,##0.0</c:formatCode>
                <c:ptCount val="4"/>
                <c:pt idx="0">
                  <c:v>465.4</c:v>
                </c:pt>
                <c:pt idx="1">
                  <c:v>528</c:v>
                </c:pt>
                <c:pt idx="2">
                  <c:v>545</c:v>
                </c:pt>
                <c:pt idx="3">
                  <c:v>546.6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4CC1-4DAC-81AC-78BB9861D2F1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solidFill>
              <a:srgbClr val="D8BBA8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CC1-4DAC-81AC-78BB9861D2F1}"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CC1-4DAC-81AC-78BB9861D2F1}"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CC1-4DAC-81AC-78BB9861D2F1}"/>
                </c:ext>
              </c:extLst>
            </c:dLbl>
            <c:dLbl>
              <c:idx val="3"/>
              <c:layout>
                <c:manualLayout>
                  <c:x val="1.34355390342962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CC1-4DAC-81AC-78BB9861D2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2018 год исполнение</c:v>
                </c:pt>
                <c:pt idx="1">
                  <c:v>Утвержденный план 2019 года</c:v>
                </c:pt>
                <c:pt idx="2">
                  <c:v>Уточненный план 2019 года</c:v>
                </c:pt>
                <c:pt idx="3">
                  <c:v>2019 год исполнение</c:v>
                </c:pt>
              </c:strCache>
            </c:strRef>
          </c:cat>
          <c:val>
            <c:numRef>
              <c:f>Лист1!$F$2:$F$5</c:f>
              <c:numCache>
                <c:formatCode>#,##0.0</c:formatCode>
                <c:ptCount val="4"/>
                <c:pt idx="0">
                  <c:v>185.6</c:v>
                </c:pt>
                <c:pt idx="1">
                  <c:v>307.7</c:v>
                </c:pt>
                <c:pt idx="2">
                  <c:v>441.7</c:v>
                </c:pt>
                <c:pt idx="3">
                  <c:v>175.4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4CC1-4DAC-81AC-78BB9861D2F1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Акцизы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4CC1-4DAC-81AC-78BB9861D2F1}"/>
                </c:ext>
              </c:extLst>
            </c:dLbl>
            <c:dLbl>
              <c:idx val="1"/>
              <c:layout>
                <c:manualLayout>
                  <c:x val="1.0449863693341522E-2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4CC1-4DAC-81AC-78BB9861D2F1}"/>
                </c:ext>
              </c:extLst>
            </c:dLbl>
            <c:dLbl>
              <c:idx val="2"/>
              <c:layout>
                <c:manualLayout>
                  <c:x val="8.9570260228641063E-3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4CC1-4DAC-81AC-78BB9861D2F1}"/>
                </c:ext>
              </c:extLst>
            </c:dLbl>
            <c:dLbl>
              <c:idx val="3"/>
              <c:layout>
                <c:manualLayout>
                  <c:x val="1.9406889716205682E-2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4CC1-4DAC-81AC-78BB9861D2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2018 год исполнение</c:v>
                </c:pt>
                <c:pt idx="1">
                  <c:v>Утвержденный план 2019 года</c:v>
                </c:pt>
                <c:pt idx="2">
                  <c:v>Уточненный план 2019 года</c:v>
                </c:pt>
                <c:pt idx="3">
                  <c:v>2019 год исполнение</c:v>
                </c:pt>
              </c:strCache>
            </c:strRef>
          </c:cat>
          <c:val>
            <c:numRef>
              <c:f>Лист1!$G$2:$G$5</c:f>
              <c:numCache>
                <c:formatCode>#,##0.0</c:formatCode>
                <c:ptCount val="4"/>
                <c:pt idx="0">
                  <c:v>96.6</c:v>
                </c:pt>
                <c:pt idx="1">
                  <c:v>99.6</c:v>
                </c:pt>
                <c:pt idx="2">
                  <c:v>111.9</c:v>
                </c:pt>
                <c:pt idx="3">
                  <c:v>110.6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4CC1-4DAC-81AC-78BB9861D2F1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Прочее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3.5064059339177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4CC1-4DAC-81AC-78BB9861D2F1}"/>
                </c:ext>
              </c:extLst>
            </c:dLbl>
            <c:dLbl>
              <c:idx val="1"/>
              <c:layout>
                <c:manualLayout>
                  <c:x val="7.4641883523868004E-3"/>
                  <c:y val="-3.7761507053695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4CC1-4DAC-81AC-78BB9861D2F1}"/>
                </c:ext>
              </c:extLst>
            </c:dLbl>
            <c:dLbl>
              <c:idx val="2"/>
              <c:layout>
                <c:manualLayout>
                  <c:x val="1.3435421488022976E-2"/>
                  <c:y val="-5.124747134187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4CC1-4DAC-81AC-78BB9861D2F1}"/>
                </c:ext>
              </c:extLst>
            </c:dLbl>
            <c:dLbl>
              <c:idx val="3"/>
              <c:layout>
                <c:manualLayout>
                  <c:x val="1.3435539034296241E-2"/>
                  <c:y val="-4.0458530006743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4CC1-4DAC-81AC-78BB9861D2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2018 год исполнение</c:v>
                </c:pt>
                <c:pt idx="1">
                  <c:v>Утвержденный план 2019 года</c:v>
                </c:pt>
                <c:pt idx="2">
                  <c:v>Уточненный план 2019 года</c:v>
                </c:pt>
                <c:pt idx="3">
                  <c:v>2019 год исполнение</c:v>
                </c:pt>
              </c:strCache>
            </c:strRef>
          </c:cat>
          <c:val>
            <c:numRef>
              <c:f>Лист1!$H$2:$H$5</c:f>
              <c:numCache>
                <c:formatCode>#,##0.0</c:formatCode>
                <c:ptCount val="4"/>
                <c:pt idx="0">
                  <c:v>125.89958599999954</c:v>
                </c:pt>
                <c:pt idx="1">
                  <c:v>50.7</c:v>
                </c:pt>
                <c:pt idx="2">
                  <c:v>213.9</c:v>
                </c:pt>
                <c:pt idx="3">
                  <c:v>219.5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4CC1-4DAC-81AC-78BB9861D2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2415104"/>
        <c:axId val="462414712"/>
        <c:axId val="0"/>
      </c:bar3DChart>
      <c:catAx>
        <c:axId val="4624151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2414712"/>
        <c:crosses val="autoZero"/>
        <c:auto val="1"/>
        <c:lblAlgn val="ctr"/>
        <c:lblOffset val="100"/>
        <c:noMultiLvlLbl val="0"/>
      </c:catAx>
      <c:valAx>
        <c:axId val="462414712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2415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48090860448124"/>
          <c:y val="5.2978586712399335E-2"/>
          <c:w val="0.27914289489200317"/>
          <c:h val="0.8697674961904206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 факт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6.018518518518521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F3E-4ACC-832C-637E459154BB}"/>
                </c:ext>
              </c:extLst>
            </c:dLbl>
            <c:dLbl>
              <c:idx val="3"/>
              <c:layout>
                <c:manualLayout>
                  <c:x val="-1.2345679012345678E-2"/>
                  <c:y val="-1.7686713199898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F3E-4ACC-832C-637E459154BB}"/>
                </c:ext>
              </c:extLst>
            </c:dLbl>
            <c:dLbl>
              <c:idx val="4"/>
              <c:layout>
                <c:manualLayout>
                  <c:x val="-3.5493827160493825E-2"/>
                  <c:y val="-1.2633366571356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F3E-4ACC-832C-637E459154BB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Среднее по Московской области</c:v>
                </c:pt>
                <c:pt idx="1">
                  <c:v>г.о.Домодедово</c:v>
                </c:pt>
                <c:pt idx="2">
                  <c:v>г.о.Лосино-Петровский</c:v>
                </c:pt>
                <c:pt idx="3">
                  <c:v>г.о.Реутов</c:v>
                </c:pt>
                <c:pt idx="4">
                  <c:v>г.о.Протвино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20833.8</c:v>
                </c:pt>
                <c:pt idx="1">
                  <c:v>28529.9</c:v>
                </c:pt>
                <c:pt idx="2">
                  <c:v>33029.9</c:v>
                </c:pt>
                <c:pt idx="3">
                  <c:v>15545</c:v>
                </c:pt>
                <c:pt idx="4">
                  <c:v>19389.099999999999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F3E-4ACC-832C-637E459154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cylinder"/>
        <c:axId val="462408832"/>
        <c:axId val="462410008"/>
        <c:axId val="0"/>
      </c:bar3DChart>
      <c:catAx>
        <c:axId val="462408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62410008"/>
        <c:crosses val="autoZero"/>
        <c:auto val="1"/>
        <c:lblAlgn val="ctr"/>
        <c:lblOffset val="100"/>
        <c:noMultiLvlLbl val="0"/>
      </c:catAx>
      <c:valAx>
        <c:axId val="462410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62408832"/>
        <c:crosses val="autoZero"/>
        <c:crossBetween val="between"/>
      </c:valAx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73349A-3599-4213-B618-BE86FAD4BF4E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9F8184-3D92-4C54-858F-C7EF98DCF32F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latin typeface="Georgia" panose="02040502050405020303" pitchFamily="18" charset="0"/>
            </a:rPr>
            <a:t>Доходы бюджета </a:t>
          </a:r>
          <a:r>
            <a:rPr lang="ru-RU" sz="1800" dirty="0" smtClean="0">
              <a:latin typeface="Georgia" panose="02040502050405020303" pitchFamily="18" charset="0"/>
            </a:rPr>
            <a:t>–</a:t>
          </a:r>
        </a:p>
        <a:p>
          <a:r>
            <a:rPr lang="ru-RU" sz="1800" b="0" i="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dirty="0">
            <a:latin typeface="Georgia" panose="02040502050405020303" pitchFamily="18" charset="0"/>
          </a:endParaRPr>
        </a:p>
      </dgm:t>
    </dgm:pt>
    <dgm:pt modelId="{8CE92663-61A1-4890-A0EB-3D99CCED2E4A}" type="parTrans" cxnId="{05217633-07EE-4F47-8115-B0AD0232F79C}">
      <dgm:prSet/>
      <dgm:spPr/>
      <dgm:t>
        <a:bodyPr/>
        <a:lstStyle/>
        <a:p>
          <a:endParaRPr lang="ru-RU"/>
        </a:p>
      </dgm:t>
    </dgm:pt>
    <dgm:pt modelId="{384CDDBE-3351-41E9-9965-1AD7A024487A}" type="sibTrans" cxnId="{05217633-07EE-4F47-8115-B0AD0232F79C}">
      <dgm:prSet/>
      <dgm:spPr/>
      <dgm:t>
        <a:bodyPr/>
        <a:lstStyle/>
        <a:p>
          <a:endParaRPr lang="ru-RU"/>
        </a:p>
      </dgm:t>
    </dgm:pt>
    <dgm:pt modelId="{0274082B-DD1D-4D8C-B8B3-66F5B1A941BC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налоговые доходы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dirty="0">
            <a:latin typeface="Georgia" panose="02040502050405020303" pitchFamily="18" charset="0"/>
          </a:endParaRPr>
        </a:p>
      </dgm:t>
    </dgm:pt>
    <dgm:pt modelId="{39EAE9AC-97CC-48E5-83DE-B3BB6EF9DFA9}" type="parTrans" cxnId="{15173146-7B0B-4860-92C2-BF9303B437C9}">
      <dgm:prSet/>
      <dgm:spPr/>
      <dgm:t>
        <a:bodyPr/>
        <a:lstStyle/>
        <a:p>
          <a:endParaRPr lang="ru-RU"/>
        </a:p>
      </dgm:t>
    </dgm:pt>
    <dgm:pt modelId="{4C9CAB82-3DAA-4245-85A9-D2C8711AB22B}" type="sibTrans" cxnId="{15173146-7B0B-4860-92C2-BF9303B437C9}">
      <dgm:prSet/>
      <dgm:spPr/>
      <dgm:t>
        <a:bodyPr/>
        <a:lstStyle/>
        <a:p>
          <a:endParaRPr lang="ru-RU"/>
        </a:p>
      </dgm:t>
    </dgm:pt>
    <dgm:pt modelId="{C16D4782-B4A3-44F6-9BF2-C64929974A7E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неналоговые доходы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dirty="0">
            <a:latin typeface="Georgia" panose="02040502050405020303" pitchFamily="18" charset="0"/>
          </a:endParaRPr>
        </a:p>
      </dgm:t>
    </dgm:pt>
    <dgm:pt modelId="{E1742A0F-CDE3-4C7E-8CE9-2D597F368E91}" type="parTrans" cxnId="{E4B79434-1A7B-4D2C-9275-C5638E1A0C4C}">
      <dgm:prSet/>
      <dgm:spPr/>
      <dgm:t>
        <a:bodyPr/>
        <a:lstStyle/>
        <a:p>
          <a:endParaRPr lang="ru-RU"/>
        </a:p>
      </dgm:t>
    </dgm:pt>
    <dgm:pt modelId="{D1B76076-366B-464E-92D3-6A26E7BFC193}" type="sibTrans" cxnId="{E4B79434-1A7B-4D2C-9275-C5638E1A0C4C}">
      <dgm:prSet/>
      <dgm:spPr/>
      <dgm:t>
        <a:bodyPr/>
        <a:lstStyle/>
        <a:p>
          <a:endParaRPr lang="ru-RU"/>
        </a:p>
      </dgm:t>
    </dgm:pt>
    <dgm:pt modelId="{16E62EE6-A7FB-471B-8800-4CDE3BF6A934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dirty="0">
            <a:latin typeface="Georgia" panose="02040502050405020303" pitchFamily="18" charset="0"/>
          </a:endParaRPr>
        </a:p>
      </dgm:t>
    </dgm:pt>
    <dgm:pt modelId="{ABC4BC52-8DDA-4682-B994-152190278851}" type="parTrans" cxnId="{FA624F1D-4836-46A2-AE1A-48E303C41201}">
      <dgm:prSet/>
      <dgm:spPr/>
      <dgm:t>
        <a:bodyPr/>
        <a:lstStyle/>
        <a:p>
          <a:endParaRPr lang="ru-RU"/>
        </a:p>
      </dgm:t>
    </dgm:pt>
    <dgm:pt modelId="{566BDBE4-5639-48A2-A5B0-CF9B3394F31C}" type="sibTrans" cxnId="{FA624F1D-4836-46A2-AE1A-48E303C41201}">
      <dgm:prSet/>
      <dgm:spPr/>
      <dgm:t>
        <a:bodyPr/>
        <a:lstStyle/>
        <a:p>
          <a:endParaRPr lang="ru-RU"/>
        </a:p>
      </dgm:t>
    </dgm:pt>
    <dgm:pt modelId="{30600A26-DEF7-4169-AEDC-0386ABEC5920}" type="pres">
      <dgm:prSet presAssocID="{9673349A-3599-4213-B618-BE86FAD4BF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95D20B-2B1C-491A-8DB9-9EF0FD789732}" type="pres">
      <dgm:prSet presAssocID="{A19F8184-3D92-4C54-858F-C7EF98DCF32F}" presName="hierRoot1" presStyleCnt="0">
        <dgm:presLayoutVars>
          <dgm:hierBranch/>
        </dgm:presLayoutVars>
      </dgm:prSet>
      <dgm:spPr/>
      <dgm:t>
        <a:bodyPr/>
        <a:lstStyle/>
        <a:p>
          <a:endParaRPr lang="ru-RU"/>
        </a:p>
      </dgm:t>
    </dgm:pt>
    <dgm:pt modelId="{B2B904EE-D8A4-48DE-9008-F0AC45A4A452}" type="pres">
      <dgm:prSet presAssocID="{A19F8184-3D92-4C54-858F-C7EF98DCF32F}" presName="rootComposite1" presStyleCnt="0"/>
      <dgm:spPr/>
      <dgm:t>
        <a:bodyPr/>
        <a:lstStyle/>
        <a:p>
          <a:endParaRPr lang="ru-RU"/>
        </a:p>
      </dgm:t>
    </dgm:pt>
    <dgm:pt modelId="{88B3B24E-E517-460F-B357-83FB6F569789}" type="pres">
      <dgm:prSet presAssocID="{A19F8184-3D92-4C54-858F-C7EF98DCF32F}" presName="rootText1" presStyleLbl="node0" presStyleIdx="0" presStyleCnt="1" custScaleX="184879" custScaleY="98825" custLinFactNeighborX="-1918" custLinFactNeighborY="-232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4C1451-8AE8-438B-8696-6D30BBABD61A}" type="pres">
      <dgm:prSet presAssocID="{A19F8184-3D92-4C54-858F-C7EF98DCF32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783A3D4-A114-4362-918C-6E5A078C24B9}" type="pres">
      <dgm:prSet presAssocID="{A19F8184-3D92-4C54-858F-C7EF98DCF32F}" presName="hierChild2" presStyleCnt="0"/>
      <dgm:spPr/>
      <dgm:t>
        <a:bodyPr/>
        <a:lstStyle/>
        <a:p>
          <a:endParaRPr lang="ru-RU"/>
        </a:p>
      </dgm:t>
    </dgm:pt>
    <dgm:pt modelId="{0ED72EF0-9F89-4556-BCBF-6303989F29F2}" type="pres">
      <dgm:prSet presAssocID="{39EAE9AC-97CC-48E5-83DE-B3BB6EF9DFA9}" presName="Name35" presStyleLbl="parChTrans1D2" presStyleIdx="0" presStyleCnt="3"/>
      <dgm:spPr/>
      <dgm:t>
        <a:bodyPr/>
        <a:lstStyle/>
        <a:p>
          <a:endParaRPr lang="ru-RU"/>
        </a:p>
      </dgm:t>
    </dgm:pt>
    <dgm:pt modelId="{79656F74-BAAC-40D2-91D0-71DAC7E8AD48}" type="pres">
      <dgm:prSet presAssocID="{0274082B-DD1D-4D8C-B8B3-66F5B1A941B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6AECF2B-04D5-4DAF-BC3A-25574DDFC345}" type="pres">
      <dgm:prSet presAssocID="{0274082B-DD1D-4D8C-B8B3-66F5B1A941BC}" presName="rootComposite" presStyleCnt="0"/>
      <dgm:spPr/>
      <dgm:t>
        <a:bodyPr/>
        <a:lstStyle/>
        <a:p>
          <a:endParaRPr lang="ru-RU"/>
        </a:p>
      </dgm:t>
    </dgm:pt>
    <dgm:pt modelId="{8691BD35-EF84-47C0-8650-B39004D645CE}" type="pres">
      <dgm:prSet presAssocID="{0274082B-DD1D-4D8C-B8B3-66F5B1A941B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62705E-C0AF-4F6E-AC9B-9DA9614F3EF4}" type="pres">
      <dgm:prSet presAssocID="{0274082B-DD1D-4D8C-B8B3-66F5B1A941BC}" presName="rootConnector" presStyleLbl="node2" presStyleIdx="0" presStyleCnt="3"/>
      <dgm:spPr/>
      <dgm:t>
        <a:bodyPr/>
        <a:lstStyle/>
        <a:p>
          <a:endParaRPr lang="ru-RU"/>
        </a:p>
      </dgm:t>
    </dgm:pt>
    <dgm:pt modelId="{720CF834-32B8-459E-A46B-63EAFD3FF627}" type="pres">
      <dgm:prSet presAssocID="{0274082B-DD1D-4D8C-B8B3-66F5B1A941BC}" presName="hierChild4" presStyleCnt="0"/>
      <dgm:spPr/>
      <dgm:t>
        <a:bodyPr/>
        <a:lstStyle/>
        <a:p>
          <a:endParaRPr lang="ru-RU"/>
        </a:p>
      </dgm:t>
    </dgm:pt>
    <dgm:pt modelId="{80194356-6DB7-48EE-AAE1-4C65F86CEE23}" type="pres">
      <dgm:prSet presAssocID="{0274082B-DD1D-4D8C-B8B3-66F5B1A941BC}" presName="hierChild5" presStyleCnt="0"/>
      <dgm:spPr/>
      <dgm:t>
        <a:bodyPr/>
        <a:lstStyle/>
        <a:p>
          <a:endParaRPr lang="ru-RU"/>
        </a:p>
      </dgm:t>
    </dgm:pt>
    <dgm:pt modelId="{4712C55F-8DBA-4AA1-BB5F-E77B3AF0FBBD}" type="pres">
      <dgm:prSet presAssocID="{E1742A0F-CDE3-4C7E-8CE9-2D597F368E91}" presName="Name35" presStyleLbl="parChTrans1D2" presStyleIdx="1" presStyleCnt="3"/>
      <dgm:spPr/>
      <dgm:t>
        <a:bodyPr/>
        <a:lstStyle/>
        <a:p>
          <a:endParaRPr lang="ru-RU"/>
        </a:p>
      </dgm:t>
    </dgm:pt>
    <dgm:pt modelId="{A3797F75-FEB5-4B8C-9037-5727E2C3AC6A}" type="pres">
      <dgm:prSet presAssocID="{C16D4782-B4A3-44F6-9BF2-C64929974A7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265628F-2887-485B-8B23-636660815227}" type="pres">
      <dgm:prSet presAssocID="{C16D4782-B4A3-44F6-9BF2-C64929974A7E}" presName="rootComposite" presStyleCnt="0"/>
      <dgm:spPr/>
      <dgm:t>
        <a:bodyPr/>
        <a:lstStyle/>
        <a:p>
          <a:endParaRPr lang="ru-RU"/>
        </a:p>
      </dgm:t>
    </dgm:pt>
    <dgm:pt modelId="{5F22BBB5-7557-46CA-83DA-E70A2236AB2E}" type="pres">
      <dgm:prSet presAssocID="{C16D4782-B4A3-44F6-9BF2-C64929974A7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3E233D-8E5B-4AAC-A5B4-44A8C3098E25}" type="pres">
      <dgm:prSet presAssocID="{C16D4782-B4A3-44F6-9BF2-C64929974A7E}" presName="rootConnector" presStyleLbl="node2" presStyleIdx="1" presStyleCnt="3"/>
      <dgm:spPr/>
      <dgm:t>
        <a:bodyPr/>
        <a:lstStyle/>
        <a:p>
          <a:endParaRPr lang="ru-RU"/>
        </a:p>
      </dgm:t>
    </dgm:pt>
    <dgm:pt modelId="{143B6FED-B692-4BFA-B4E4-01E5AAA8326A}" type="pres">
      <dgm:prSet presAssocID="{C16D4782-B4A3-44F6-9BF2-C64929974A7E}" presName="hierChild4" presStyleCnt="0"/>
      <dgm:spPr/>
      <dgm:t>
        <a:bodyPr/>
        <a:lstStyle/>
        <a:p>
          <a:endParaRPr lang="ru-RU"/>
        </a:p>
      </dgm:t>
    </dgm:pt>
    <dgm:pt modelId="{E1DAE7F1-A93C-42DE-90B9-B4397A489D81}" type="pres">
      <dgm:prSet presAssocID="{C16D4782-B4A3-44F6-9BF2-C64929974A7E}" presName="hierChild5" presStyleCnt="0"/>
      <dgm:spPr/>
      <dgm:t>
        <a:bodyPr/>
        <a:lstStyle/>
        <a:p>
          <a:endParaRPr lang="ru-RU"/>
        </a:p>
      </dgm:t>
    </dgm:pt>
    <dgm:pt modelId="{18804086-ED54-4651-B4AA-EC1AB284BD66}" type="pres">
      <dgm:prSet presAssocID="{ABC4BC52-8DDA-4682-B994-152190278851}" presName="Name35" presStyleLbl="parChTrans1D2" presStyleIdx="2" presStyleCnt="3"/>
      <dgm:spPr/>
      <dgm:t>
        <a:bodyPr/>
        <a:lstStyle/>
        <a:p>
          <a:endParaRPr lang="ru-RU"/>
        </a:p>
      </dgm:t>
    </dgm:pt>
    <dgm:pt modelId="{8521A632-C4DB-4D3A-A2CE-39654601FCA6}" type="pres">
      <dgm:prSet presAssocID="{16E62EE6-A7FB-471B-8800-4CDE3BF6A93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46F1574-5FF4-4530-8B3F-7A8E2289EE0E}" type="pres">
      <dgm:prSet presAssocID="{16E62EE6-A7FB-471B-8800-4CDE3BF6A934}" presName="rootComposite" presStyleCnt="0"/>
      <dgm:spPr/>
      <dgm:t>
        <a:bodyPr/>
        <a:lstStyle/>
        <a:p>
          <a:endParaRPr lang="ru-RU"/>
        </a:p>
      </dgm:t>
    </dgm:pt>
    <dgm:pt modelId="{845955BB-0151-491A-BD4F-FE6A502991C3}" type="pres">
      <dgm:prSet presAssocID="{16E62EE6-A7FB-471B-8800-4CDE3BF6A93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989AA5-103F-4498-BE49-93D229B1AD97}" type="pres">
      <dgm:prSet presAssocID="{16E62EE6-A7FB-471B-8800-4CDE3BF6A934}" presName="rootConnector" presStyleLbl="node2" presStyleIdx="2" presStyleCnt="3"/>
      <dgm:spPr/>
      <dgm:t>
        <a:bodyPr/>
        <a:lstStyle/>
        <a:p>
          <a:endParaRPr lang="ru-RU"/>
        </a:p>
      </dgm:t>
    </dgm:pt>
    <dgm:pt modelId="{C4269443-C5DE-408C-BB6C-C17162DE2EAA}" type="pres">
      <dgm:prSet presAssocID="{16E62EE6-A7FB-471B-8800-4CDE3BF6A934}" presName="hierChild4" presStyleCnt="0"/>
      <dgm:spPr/>
      <dgm:t>
        <a:bodyPr/>
        <a:lstStyle/>
        <a:p>
          <a:endParaRPr lang="ru-RU"/>
        </a:p>
      </dgm:t>
    </dgm:pt>
    <dgm:pt modelId="{4B3A01DC-B6DD-4F96-BC6F-7AC96B89E96B}" type="pres">
      <dgm:prSet presAssocID="{16E62EE6-A7FB-471B-8800-4CDE3BF6A934}" presName="hierChild5" presStyleCnt="0"/>
      <dgm:spPr/>
      <dgm:t>
        <a:bodyPr/>
        <a:lstStyle/>
        <a:p>
          <a:endParaRPr lang="ru-RU"/>
        </a:p>
      </dgm:t>
    </dgm:pt>
    <dgm:pt modelId="{4F392766-20EC-45E3-BCB6-F75BBFE3CB1F}" type="pres">
      <dgm:prSet presAssocID="{A19F8184-3D92-4C54-858F-C7EF98DCF32F}" presName="hierChild3" presStyleCnt="0"/>
      <dgm:spPr/>
      <dgm:t>
        <a:bodyPr/>
        <a:lstStyle/>
        <a:p>
          <a:endParaRPr lang="ru-RU"/>
        </a:p>
      </dgm:t>
    </dgm:pt>
  </dgm:ptLst>
  <dgm:cxnLst>
    <dgm:cxn modelId="{15173146-7B0B-4860-92C2-BF9303B437C9}" srcId="{A19F8184-3D92-4C54-858F-C7EF98DCF32F}" destId="{0274082B-DD1D-4D8C-B8B3-66F5B1A941BC}" srcOrd="0" destOrd="0" parTransId="{39EAE9AC-97CC-48E5-83DE-B3BB6EF9DFA9}" sibTransId="{4C9CAB82-3DAA-4245-85A9-D2C8711AB22B}"/>
    <dgm:cxn modelId="{E4B79434-1A7B-4D2C-9275-C5638E1A0C4C}" srcId="{A19F8184-3D92-4C54-858F-C7EF98DCF32F}" destId="{C16D4782-B4A3-44F6-9BF2-C64929974A7E}" srcOrd="1" destOrd="0" parTransId="{E1742A0F-CDE3-4C7E-8CE9-2D597F368E91}" sibTransId="{D1B76076-366B-464E-92D3-6A26E7BFC193}"/>
    <dgm:cxn modelId="{21F0C9E5-DB9C-4F1C-BE2B-164FCD4AF1A9}" type="presOf" srcId="{A19F8184-3D92-4C54-858F-C7EF98DCF32F}" destId="{88B3B24E-E517-460F-B357-83FB6F569789}" srcOrd="0" destOrd="0" presId="urn:microsoft.com/office/officeart/2005/8/layout/orgChart1"/>
    <dgm:cxn modelId="{29AC7078-5663-48DF-AB67-D29D22CEB665}" type="presOf" srcId="{A19F8184-3D92-4C54-858F-C7EF98DCF32F}" destId="{5E4C1451-8AE8-438B-8696-6D30BBABD61A}" srcOrd="1" destOrd="0" presId="urn:microsoft.com/office/officeart/2005/8/layout/orgChart1"/>
    <dgm:cxn modelId="{F6CB695A-C9F1-4C7D-A2FB-7FB6BB02E4BE}" type="presOf" srcId="{16E62EE6-A7FB-471B-8800-4CDE3BF6A934}" destId="{3A989AA5-103F-4498-BE49-93D229B1AD97}" srcOrd="1" destOrd="0" presId="urn:microsoft.com/office/officeart/2005/8/layout/orgChart1"/>
    <dgm:cxn modelId="{7549A726-6B41-4D94-B6AF-7788BEA59DF5}" type="presOf" srcId="{0274082B-DD1D-4D8C-B8B3-66F5B1A941BC}" destId="{8691BD35-EF84-47C0-8650-B39004D645CE}" srcOrd="0" destOrd="0" presId="urn:microsoft.com/office/officeart/2005/8/layout/orgChart1"/>
    <dgm:cxn modelId="{E6F61F3A-4DFC-4369-9D9F-3CDB7737326E}" type="presOf" srcId="{9673349A-3599-4213-B618-BE86FAD4BF4E}" destId="{30600A26-DEF7-4169-AEDC-0386ABEC5920}" srcOrd="0" destOrd="0" presId="urn:microsoft.com/office/officeart/2005/8/layout/orgChart1"/>
    <dgm:cxn modelId="{DCE72D18-C1E4-4635-9461-65E4995D6F7A}" type="presOf" srcId="{E1742A0F-CDE3-4C7E-8CE9-2D597F368E91}" destId="{4712C55F-8DBA-4AA1-BB5F-E77B3AF0FBBD}" srcOrd="0" destOrd="0" presId="urn:microsoft.com/office/officeart/2005/8/layout/orgChart1"/>
    <dgm:cxn modelId="{DD565DCF-3F7D-44CF-B1C4-7DF898D2866D}" type="presOf" srcId="{16E62EE6-A7FB-471B-8800-4CDE3BF6A934}" destId="{845955BB-0151-491A-BD4F-FE6A502991C3}" srcOrd="0" destOrd="0" presId="urn:microsoft.com/office/officeart/2005/8/layout/orgChart1"/>
    <dgm:cxn modelId="{80012061-0EE0-42DE-9B5F-3F290A71EAB7}" type="presOf" srcId="{0274082B-DD1D-4D8C-B8B3-66F5B1A941BC}" destId="{C662705E-C0AF-4F6E-AC9B-9DA9614F3EF4}" srcOrd="1" destOrd="0" presId="urn:microsoft.com/office/officeart/2005/8/layout/orgChart1"/>
    <dgm:cxn modelId="{8393D6E2-81A4-4512-A8FE-7B7EA95A1C9D}" type="presOf" srcId="{C16D4782-B4A3-44F6-9BF2-C64929974A7E}" destId="{5B3E233D-8E5B-4AAC-A5B4-44A8C3098E25}" srcOrd="1" destOrd="0" presId="urn:microsoft.com/office/officeart/2005/8/layout/orgChart1"/>
    <dgm:cxn modelId="{06D7FEBC-AF02-4354-8DFB-8D9012801647}" type="presOf" srcId="{ABC4BC52-8DDA-4682-B994-152190278851}" destId="{18804086-ED54-4651-B4AA-EC1AB284BD66}" srcOrd="0" destOrd="0" presId="urn:microsoft.com/office/officeart/2005/8/layout/orgChart1"/>
    <dgm:cxn modelId="{FA624F1D-4836-46A2-AE1A-48E303C41201}" srcId="{A19F8184-3D92-4C54-858F-C7EF98DCF32F}" destId="{16E62EE6-A7FB-471B-8800-4CDE3BF6A934}" srcOrd="2" destOrd="0" parTransId="{ABC4BC52-8DDA-4682-B994-152190278851}" sibTransId="{566BDBE4-5639-48A2-A5B0-CF9B3394F31C}"/>
    <dgm:cxn modelId="{06F554AD-4B56-4981-8A32-3058923DF9E3}" type="presOf" srcId="{39EAE9AC-97CC-48E5-83DE-B3BB6EF9DFA9}" destId="{0ED72EF0-9F89-4556-BCBF-6303989F29F2}" srcOrd="0" destOrd="0" presId="urn:microsoft.com/office/officeart/2005/8/layout/orgChart1"/>
    <dgm:cxn modelId="{05217633-07EE-4F47-8115-B0AD0232F79C}" srcId="{9673349A-3599-4213-B618-BE86FAD4BF4E}" destId="{A19F8184-3D92-4C54-858F-C7EF98DCF32F}" srcOrd="0" destOrd="0" parTransId="{8CE92663-61A1-4890-A0EB-3D99CCED2E4A}" sibTransId="{384CDDBE-3351-41E9-9965-1AD7A024487A}"/>
    <dgm:cxn modelId="{91340DE8-C1FC-43AA-9559-428D1C9353EB}" type="presOf" srcId="{C16D4782-B4A3-44F6-9BF2-C64929974A7E}" destId="{5F22BBB5-7557-46CA-83DA-E70A2236AB2E}" srcOrd="0" destOrd="0" presId="urn:microsoft.com/office/officeart/2005/8/layout/orgChart1"/>
    <dgm:cxn modelId="{35B9B66D-A4B5-4552-A00D-4E6AB3B43168}" type="presParOf" srcId="{30600A26-DEF7-4169-AEDC-0386ABEC5920}" destId="{5A95D20B-2B1C-491A-8DB9-9EF0FD789732}" srcOrd="0" destOrd="0" presId="urn:microsoft.com/office/officeart/2005/8/layout/orgChart1"/>
    <dgm:cxn modelId="{B6459B62-D03A-44DA-9421-24676CA48D16}" type="presParOf" srcId="{5A95D20B-2B1C-491A-8DB9-9EF0FD789732}" destId="{B2B904EE-D8A4-48DE-9008-F0AC45A4A452}" srcOrd="0" destOrd="0" presId="urn:microsoft.com/office/officeart/2005/8/layout/orgChart1"/>
    <dgm:cxn modelId="{8E1B66E1-E415-4919-8628-A4FD831766BE}" type="presParOf" srcId="{B2B904EE-D8A4-48DE-9008-F0AC45A4A452}" destId="{88B3B24E-E517-460F-B357-83FB6F569789}" srcOrd="0" destOrd="0" presId="urn:microsoft.com/office/officeart/2005/8/layout/orgChart1"/>
    <dgm:cxn modelId="{CCF6BAA6-5DE5-4E30-89DE-E42B0F81562D}" type="presParOf" srcId="{B2B904EE-D8A4-48DE-9008-F0AC45A4A452}" destId="{5E4C1451-8AE8-438B-8696-6D30BBABD61A}" srcOrd="1" destOrd="0" presId="urn:microsoft.com/office/officeart/2005/8/layout/orgChart1"/>
    <dgm:cxn modelId="{CA53064B-D25C-4791-9086-07A750C019A0}" type="presParOf" srcId="{5A95D20B-2B1C-491A-8DB9-9EF0FD789732}" destId="{C783A3D4-A114-4362-918C-6E5A078C24B9}" srcOrd="1" destOrd="0" presId="urn:microsoft.com/office/officeart/2005/8/layout/orgChart1"/>
    <dgm:cxn modelId="{D6E662AF-B14F-46DC-B9DF-0481601D9A0B}" type="presParOf" srcId="{C783A3D4-A114-4362-918C-6E5A078C24B9}" destId="{0ED72EF0-9F89-4556-BCBF-6303989F29F2}" srcOrd="0" destOrd="0" presId="urn:microsoft.com/office/officeart/2005/8/layout/orgChart1"/>
    <dgm:cxn modelId="{751A2E84-C115-4B2E-B9D0-BD11B1FA6479}" type="presParOf" srcId="{C783A3D4-A114-4362-918C-6E5A078C24B9}" destId="{79656F74-BAAC-40D2-91D0-71DAC7E8AD48}" srcOrd="1" destOrd="0" presId="urn:microsoft.com/office/officeart/2005/8/layout/orgChart1"/>
    <dgm:cxn modelId="{B8E7C4F9-D1ED-4030-B650-84A9A7C01BB3}" type="presParOf" srcId="{79656F74-BAAC-40D2-91D0-71DAC7E8AD48}" destId="{46AECF2B-04D5-4DAF-BC3A-25574DDFC345}" srcOrd="0" destOrd="0" presId="urn:microsoft.com/office/officeart/2005/8/layout/orgChart1"/>
    <dgm:cxn modelId="{BF53E937-F906-4742-99F0-EAFB7BD16DD8}" type="presParOf" srcId="{46AECF2B-04D5-4DAF-BC3A-25574DDFC345}" destId="{8691BD35-EF84-47C0-8650-B39004D645CE}" srcOrd="0" destOrd="0" presId="urn:microsoft.com/office/officeart/2005/8/layout/orgChart1"/>
    <dgm:cxn modelId="{49E2A2DE-2AF8-4024-9D0D-3AAE4B064AAA}" type="presParOf" srcId="{46AECF2B-04D5-4DAF-BC3A-25574DDFC345}" destId="{C662705E-C0AF-4F6E-AC9B-9DA9614F3EF4}" srcOrd="1" destOrd="0" presId="urn:microsoft.com/office/officeart/2005/8/layout/orgChart1"/>
    <dgm:cxn modelId="{7617000B-F3A5-48A9-91FB-A1E7875C2C41}" type="presParOf" srcId="{79656F74-BAAC-40D2-91D0-71DAC7E8AD48}" destId="{720CF834-32B8-459E-A46B-63EAFD3FF627}" srcOrd="1" destOrd="0" presId="urn:microsoft.com/office/officeart/2005/8/layout/orgChart1"/>
    <dgm:cxn modelId="{6455B630-71C7-4C93-91E0-38B0ED074974}" type="presParOf" srcId="{79656F74-BAAC-40D2-91D0-71DAC7E8AD48}" destId="{80194356-6DB7-48EE-AAE1-4C65F86CEE23}" srcOrd="2" destOrd="0" presId="urn:microsoft.com/office/officeart/2005/8/layout/orgChart1"/>
    <dgm:cxn modelId="{F20158F4-3B26-47D8-B8EA-3FE3CE0981E5}" type="presParOf" srcId="{C783A3D4-A114-4362-918C-6E5A078C24B9}" destId="{4712C55F-8DBA-4AA1-BB5F-E77B3AF0FBBD}" srcOrd="2" destOrd="0" presId="urn:microsoft.com/office/officeart/2005/8/layout/orgChart1"/>
    <dgm:cxn modelId="{93C79A1A-BA54-4896-86CB-52E3FF2859DA}" type="presParOf" srcId="{C783A3D4-A114-4362-918C-6E5A078C24B9}" destId="{A3797F75-FEB5-4B8C-9037-5727E2C3AC6A}" srcOrd="3" destOrd="0" presId="urn:microsoft.com/office/officeart/2005/8/layout/orgChart1"/>
    <dgm:cxn modelId="{F212E5A5-D2D2-4D51-82BA-4EEDA53723ED}" type="presParOf" srcId="{A3797F75-FEB5-4B8C-9037-5727E2C3AC6A}" destId="{C265628F-2887-485B-8B23-636660815227}" srcOrd="0" destOrd="0" presId="urn:microsoft.com/office/officeart/2005/8/layout/orgChart1"/>
    <dgm:cxn modelId="{A8BEC61F-CA8E-4D14-8C60-C55D4B3A656C}" type="presParOf" srcId="{C265628F-2887-485B-8B23-636660815227}" destId="{5F22BBB5-7557-46CA-83DA-E70A2236AB2E}" srcOrd="0" destOrd="0" presId="urn:microsoft.com/office/officeart/2005/8/layout/orgChart1"/>
    <dgm:cxn modelId="{AD5D6BF7-D687-4520-8A27-61B72F380EE1}" type="presParOf" srcId="{C265628F-2887-485B-8B23-636660815227}" destId="{5B3E233D-8E5B-4AAC-A5B4-44A8C3098E25}" srcOrd="1" destOrd="0" presId="urn:microsoft.com/office/officeart/2005/8/layout/orgChart1"/>
    <dgm:cxn modelId="{D811E3D8-DB0A-4525-9042-EE3342172CFD}" type="presParOf" srcId="{A3797F75-FEB5-4B8C-9037-5727E2C3AC6A}" destId="{143B6FED-B692-4BFA-B4E4-01E5AAA8326A}" srcOrd="1" destOrd="0" presId="urn:microsoft.com/office/officeart/2005/8/layout/orgChart1"/>
    <dgm:cxn modelId="{4C43D2B6-24A4-447D-A125-5A065185DD36}" type="presParOf" srcId="{A3797F75-FEB5-4B8C-9037-5727E2C3AC6A}" destId="{E1DAE7F1-A93C-42DE-90B9-B4397A489D81}" srcOrd="2" destOrd="0" presId="urn:microsoft.com/office/officeart/2005/8/layout/orgChart1"/>
    <dgm:cxn modelId="{8CAC2B75-97C1-4741-9AC1-1815D8CE3897}" type="presParOf" srcId="{C783A3D4-A114-4362-918C-6E5A078C24B9}" destId="{18804086-ED54-4651-B4AA-EC1AB284BD66}" srcOrd="4" destOrd="0" presId="urn:microsoft.com/office/officeart/2005/8/layout/orgChart1"/>
    <dgm:cxn modelId="{AE5429F3-9E74-417F-BECA-CE9DFD9DA4D7}" type="presParOf" srcId="{C783A3D4-A114-4362-918C-6E5A078C24B9}" destId="{8521A632-C4DB-4D3A-A2CE-39654601FCA6}" srcOrd="5" destOrd="0" presId="urn:microsoft.com/office/officeart/2005/8/layout/orgChart1"/>
    <dgm:cxn modelId="{84674A78-0148-4777-837A-5391FB224061}" type="presParOf" srcId="{8521A632-C4DB-4D3A-A2CE-39654601FCA6}" destId="{946F1574-5FF4-4530-8B3F-7A8E2289EE0E}" srcOrd="0" destOrd="0" presId="urn:microsoft.com/office/officeart/2005/8/layout/orgChart1"/>
    <dgm:cxn modelId="{7A86D008-938D-4B5D-BB63-EDCB474C8E51}" type="presParOf" srcId="{946F1574-5FF4-4530-8B3F-7A8E2289EE0E}" destId="{845955BB-0151-491A-BD4F-FE6A502991C3}" srcOrd="0" destOrd="0" presId="urn:microsoft.com/office/officeart/2005/8/layout/orgChart1"/>
    <dgm:cxn modelId="{73D04D17-1DC6-47E1-90DE-2E9124BA8A36}" type="presParOf" srcId="{946F1574-5FF4-4530-8B3F-7A8E2289EE0E}" destId="{3A989AA5-103F-4498-BE49-93D229B1AD97}" srcOrd="1" destOrd="0" presId="urn:microsoft.com/office/officeart/2005/8/layout/orgChart1"/>
    <dgm:cxn modelId="{88CA5C1C-1CB3-4939-9628-45C2F5D42DC1}" type="presParOf" srcId="{8521A632-C4DB-4D3A-A2CE-39654601FCA6}" destId="{C4269443-C5DE-408C-BB6C-C17162DE2EAA}" srcOrd="1" destOrd="0" presId="urn:microsoft.com/office/officeart/2005/8/layout/orgChart1"/>
    <dgm:cxn modelId="{D1815E39-998F-433A-A330-B9462463DFC5}" type="presParOf" srcId="{8521A632-C4DB-4D3A-A2CE-39654601FCA6}" destId="{4B3A01DC-B6DD-4F96-BC6F-7AC96B89E96B}" srcOrd="2" destOrd="0" presId="urn:microsoft.com/office/officeart/2005/8/layout/orgChart1"/>
    <dgm:cxn modelId="{B7A445C3-5D99-4C84-AD9B-2662F1F200C7}" type="presParOf" srcId="{5A95D20B-2B1C-491A-8DB9-9EF0FD789732}" destId="{4F392766-20EC-45E3-BCB6-F75BBFE3CB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BF7754-E73D-4B37-8915-032C3491379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B40C7F-BE56-4119-9603-D74869A34F3C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495 011,9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(99,5%)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8F95C1-A6DA-428D-B968-964F1BC5C991}" type="parTrans" cxnId="{E9FCD744-9A7D-4E49-B583-666D0B80C99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77B46E-21F7-4338-AC12-77FE4B9F9B4B}" type="sibTrans" cxnId="{E9FCD744-9A7D-4E49-B583-666D0B80C99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5E82A9-ECE4-4C51-B367-6BC24FD0C449}">
      <dgm:prSet phldrT="[Текст]" custT="1"/>
      <dgm:spPr/>
      <dgm:t>
        <a:bodyPr/>
        <a:lstStyle/>
        <a:p>
          <a:pPr algn="l"/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Культура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C903E9-E9BB-4A35-AD6F-32C82961480C}" type="parTrans" cxnId="{6D2E23E6-941D-407F-9454-BB73A504D72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BE92CF-CBA5-4F4A-A47E-C9637D53E890}" type="sibTrans" cxnId="{6D2E23E6-941D-407F-9454-BB73A504D72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74C059-36E6-4535-B2DB-303390EF6667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3 713 465,7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(92,9%)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442070-C0A0-4336-82CA-B2BF9706179B}" type="parTrans" cxnId="{816549EF-C7F4-4DEE-946E-FB4D76B1D3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5CE115-8E90-4BF4-9C96-CAB43B0D0F90}" type="sibTrans" cxnId="{816549EF-C7F4-4DEE-946E-FB4D76B1D3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9D7460-B527-481A-9E20-59F0CA07E8DF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130 628,1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(91,1%)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BAC930-A6B0-49B2-90F7-AB0AEF64073C}" type="parTrans" cxnId="{ED5BA6B1-E99A-4F3B-B74B-10904EFCCB6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1F6320-CDA5-4809-A962-A7124DDC8909}" type="sibTrans" cxnId="{ED5BA6B1-E99A-4F3B-B74B-10904EFCCB6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EF409E-1059-4155-ABD2-808C91B953B3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284 251,9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(99,1%)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B62C65-C764-4E8E-8D20-E64B890D29F1}" type="parTrans" cxnId="{F1783782-99F8-4B80-97CD-DC277F9C232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5E731F-E2DB-4F5D-A0C2-2F09B238D803}" type="sibTrans" cxnId="{F1783782-99F8-4B80-97CD-DC277F9C232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7F3B16-2123-4BB3-8CFE-5DB68E59592A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20 975,6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(90,6%)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50C047-EC30-4F09-AA33-5504787983D7}" type="parTrans" cxnId="{F7948679-DEB1-4013-8303-E5D03E626D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7EC0F6-9AD5-4EFB-AF4F-1BF827715192}" type="sibTrans" cxnId="{F7948679-DEB1-4013-8303-E5D03E626D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A0482E-8B9C-46E1-8D8C-1080BE625320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64 387,8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(90,7%)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481C5A-CDCB-43EE-A21A-96581D30EE11}" type="parTrans" cxnId="{390242DE-E5D0-4791-9881-BF38E25D6A4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59E2CB-6DA8-4382-A480-DB175E9D9550}" type="sibTrans" cxnId="{390242DE-E5D0-4791-9881-BF38E25D6A4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D7B9DB-F02E-45A7-B71C-1A1A97760772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44 278,0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(99,5%)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20F24F-9C92-4893-A711-6CF0BD55AA87}" type="parTrans" cxnId="{5CDAFCD6-2592-4B41-A2AC-470A068BC5F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9D7771-35F3-4EEB-B2FE-58222D066AA7}" type="sibTrans" cxnId="{5CDAFCD6-2592-4B41-A2AC-470A068BC5F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A36EB3-85CD-4D02-B7AF-E6D0F341B586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1 014 210,6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(91,9%)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9AEF67-A73F-49AF-A062-318FBACA4640}" type="parTrans" cxnId="{C92122E7-B674-4A67-9E8A-656D095732B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B3F5B2-FC06-40C0-8BE1-230926FF125E}" type="sibTrans" cxnId="{C92122E7-B674-4A67-9E8A-656D095732B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A7ABCE-E5E8-40F8-A9C8-18DF633A7D1F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54 380,0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(91,5%)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40E0E2-1D83-412C-9371-70AF3421BD42}" type="parTrans" cxnId="{AF253422-B69D-4BCB-AB85-5064DB80F48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EB06D8-69DA-4CD9-B786-A1B1EEBE6A3E}" type="sibTrans" cxnId="{AF253422-B69D-4BCB-AB85-5064DB80F48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6F66F3-6498-45FF-B239-043AA5DE6FB9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1 097 102,3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(95,7%)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844107-D5A1-4095-955A-E0F6DCB91D7E}" type="parTrans" cxnId="{85CDF0A0-9ACB-4D3A-880F-446505CAA73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016D3E-81AB-48D5-AE6F-3FE495E1DDD7}" type="sibTrans" cxnId="{85CDF0A0-9ACB-4D3A-880F-446505CAA73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B49135-924D-4410-864C-DC3B35CE6A0C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52 402,1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(99,2%)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88CADB-11E3-48A6-B23C-190240065ED1}" type="parTrans" cxnId="{8D29C44C-72B5-4035-9E80-0775436CC50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B12A3F-38C7-44BE-BDB9-7DE9D2A0A84F}" type="sibTrans" cxnId="{8D29C44C-72B5-4035-9E80-0775436CC50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04BB88-2E7A-4823-AF70-33C990ADC28B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676 416,6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(77,5%)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F2600F-2D45-44B6-9AA3-01A8C74B3DAB}" type="parTrans" cxnId="{0EB3C5B6-A32F-42E1-A39D-E27FE6101BE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6574E6-42B6-469C-8192-77BA9171B50F}" type="sibTrans" cxnId="{0EB3C5B6-A32F-42E1-A39D-E27FE6101BE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971D9C-4032-4072-8691-FA129038664C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32 260,2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(94,2%)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3579CB-01D0-4EBD-8F87-68635B503BF0}" type="parTrans" cxnId="{509079BB-A2DA-482C-B6AF-9588D70944A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841779-E5F8-4F9E-B888-127E9666DEF9}" type="sibTrans" cxnId="{509079BB-A2DA-482C-B6AF-9588D70944A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5C6903-BF34-4842-A691-C9B34297E4D3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32 552,6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(11,5%)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C2D9E0-2C9D-4E71-89B5-B308228BF7B9}" type="parTrans" cxnId="{0944236E-990C-42C9-8151-F37A2106148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7320CE-2B2E-4EE0-AE4E-BBEDB681EBA4}" type="sibTrans" cxnId="{0944236E-990C-42C9-8151-F37A2106148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589BF4-A35B-45A9-9F98-0DEAB79857C3}">
      <dgm:prSet custT="1"/>
      <dgm:spPr/>
      <dgm:t>
        <a:bodyPr/>
        <a:lstStyle/>
        <a:p>
          <a:pPr algn="l"/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образования и воспитания в городском округе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D31A3D-686B-411E-BA08-D5C0D77F0843}" type="parTrans" cxnId="{A9054294-1AFD-486E-9106-AE06335B2ED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7BBF13-E99B-4103-BA6B-8E0636641784}" type="sibTrans" cxnId="{A9054294-1AFD-486E-9106-AE06335B2ED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564D35-5BAD-400F-9237-C9DA23479E0D}">
      <dgm:prSet custT="1"/>
      <dgm:spPr/>
      <dgm:t>
        <a:bodyPr/>
        <a:lstStyle/>
        <a:p>
          <a:pPr algn="l"/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защита населения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1CB65C-0204-491D-8ADE-D597E68B7562}" type="parTrans" cxnId="{F42FA151-40A2-4E8B-89E0-0333D1C7F49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FF98E2-487A-4978-8BA1-E24D96E13FC8}" type="sibTrans" cxnId="{F42FA151-40A2-4E8B-89E0-0333D1C7F49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583A7B-D11B-49E6-A9CF-F40173E7BB49}">
      <dgm:prSet custT="1"/>
      <dgm:spPr/>
      <dgm:t>
        <a:bodyPr/>
        <a:lstStyle/>
        <a:p>
          <a:pPr algn="l"/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Спорт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642877-8334-4ADA-A18E-E597D3726B9C}" type="parTrans" cxnId="{A210DBB3-AC89-4F4B-BCEF-62297FB54C5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338AD7-D2CE-48C4-9DC1-D107DE2D9476}" type="sibTrans" cxnId="{A210DBB3-AC89-4F4B-BCEF-62297FB54C5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7A9414-A04F-4899-B7F3-87365A672744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Экология и окружающая среда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54436E-35C7-470E-A2F6-2EA0F85318B5}" type="parTrans" cxnId="{BFCD26A3-18CF-466A-87A6-015ED707E63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2242D2-579F-4F26-88DD-7F8B40E415A5}" type="sibTrans" cxnId="{BFCD26A3-18CF-466A-87A6-015ED707E63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530E85-5388-414D-8F19-A18D348902AC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Безопасность населения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83D138-0A17-4BFA-8A52-4829123EEBC1}" type="parTrans" cxnId="{C9BAC14B-DFDC-43A2-B6C0-234F8CD5D9A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89FEBB-CB51-45D3-BB33-FD5293BA0246}" type="sibTrans" cxnId="{C9BAC14B-DFDC-43A2-B6C0-234F8CD5D9A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AF48FD-DE5F-41CB-A458-D9A3A53E7B32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"Жилище"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B950C6-0CE0-496C-95FF-DC1B17B65BE5}" type="parTrans" cxnId="{3652D559-FBBF-4DFF-BF8A-95AF34141AE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BBF40F-FC25-485E-A2EE-97E650158398}" type="sibTrans" cxnId="{3652D559-FBBF-4DFF-BF8A-95AF34141AE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EF8C5B-B73B-4056-BFE4-BAE22502B92A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современной комфортной городской среды на территории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2CE98A-B9A5-44B1-832F-21121771DAAE}" type="parTrans" cxnId="{10766BA9-84E0-4A68-9FCB-28DAB0031F4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8A5AE9-3D21-43F5-A38B-16E7E6C034C0}" type="sibTrans" cxnId="{10766BA9-84E0-4A68-9FCB-28DAB0031F4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BD030D-9C5F-4EB4-9505-EFC4E6EF5A9F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Предпринимательство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2754DC-5530-47A3-B297-E1A393568977}" type="parTrans" cxnId="{FA42BF40-0ED0-4676-AF6E-699DC1A1A95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A45295-C30E-4AA2-8F77-AA7B519C4FDE}" type="sibTrans" cxnId="{FA42BF40-0ED0-4676-AF6E-699DC1A1A95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B31A40-45FF-4721-9CCF-B736B97DE01A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Эффективная власть 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A3D4A9-5E94-4944-8588-C412DD0114DE}" type="parTrans" cxnId="{B04E1E7D-3321-4DEE-AD2B-F849EF5A24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DD6D86-8985-4476-93C8-FDFB6F73B83B}" type="sibTrans" cxnId="{B04E1E7D-3321-4DEE-AD2B-F849EF5A24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A7763F-B607-4F8C-9939-C5366770D233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системы информирования населения о деятельности органов местного самоуправления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9C476B-D8FF-40E7-8941-EF933CCE9ACC}" type="parTrans" cxnId="{F05D9EA5-8B87-4A83-8CC8-310C0E152A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6D6147-1B69-45C9-A6FD-E54E6BA2D020}" type="sibTrans" cxnId="{F05D9EA5-8B87-4A83-8CC8-310C0E152A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C6DF0D-4922-445C-B91D-7823C31C4B7C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 функционирование дорожно-транспортного комплекса городского округа Домодедово 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695303-4838-46B5-AE32-69B0DD919D13}" type="parTrans" cxnId="{767BAF75-7367-4338-B63E-9FC04402137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B50170-F98E-4935-B0F7-A9A584E00A96}" type="sibTrans" cxnId="{767BAF75-7367-4338-B63E-9FC04402137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0FC13D-BDA9-4B84-8862-AD4538097B4E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Архитектура и градостроительство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77BC07-705A-4772-BBB5-0BBB6795F4B8}" type="parTrans" cxnId="{52336D2B-BD18-43C9-A8BB-EB8C124E900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F4DAF3-A66E-41B1-B57C-69FE5AD6C421}" type="sibTrans" cxnId="{52336D2B-BD18-43C9-A8BB-EB8C124E900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0A1B7D-FE7D-4119-BF9D-2CC844002CE7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и развитие инженерной инфраструктуры и энергоэффективности на территории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E4D9D4-9D17-46C6-8CE2-DB82515AEA5C}" type="parTrans" cxnId="{CD0EBB5A-653D-45F2-AB1C-9D9EE18D802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974DB9-C60A-4D05-8E21-68BD2FAA5948}" type="sibTrans" cxnId="{CD0EBB5A-653D-45F2-AB1C-9D9EE18D802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D013E3-007A-45F4-8E80-510FE121A8AD}" type="pres">
      <dgm:prSet presAssocID="{BEBF7754-E73D-4B37-8915-032C3491379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A34D62A-6300-46D6-AC77-8B0D7DE754BC}" type="pres">
      <dgm:prSet presAssocID="{55B40C7F-BE56-4119-9603-D74869A34F3C}" presName="linNode" presStyleCnt="0"/>
      <dgm:spPr/>
    </dgm:pt>
    <dgm:pt modelId="{CB5544C9-DEFB-49CA-8789-E60BBE9ED6F6}" type="pres">
      <dgm:prSet presAssocID="{55B40C7F-BE56-4119-9603-D74869A34F3C}" presName="parentShp" presStyleLbl="node1" presStyleIdx="0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3E8D9B-4D5C-472B-B350-46FA45F038D6}" type="pres">
      <dgm:prSet presAssocID="{55B40C7F-BE56-4119-9603-D74869A34F3C}" presName="childShp" presStyleLbl="bgAccFollowNode1" presStyleIdx="0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95A377-510F-44A8-BF50-3115FCC8A514}" type="pres">
      <dgm:prSet presAssocID="{D577B46E-21F7-4338-AC12-77FE4B9F9B4B}" presName="spacing" presStyleCnt="0"/>
      <dgm:spPr/>
    </dgm:pt>
    <dgm:pt modelId="{0DDBD27E-842A-45E6-8E69-44644C02D0C7}" type="pres">
      <dgm:prSet presAssocID="{1274C059-36E6-4535-B2DB-303390EF6667}" presName="linNode" presStyleCnt="0"/>
      <dgm:spPr/>
    </dgm:pt>
    <dgm:pt modelId="{AB6F5C39-3946-413A-BE2D-C758954BC2C3}" type="pres">
      <dgm:prSet presAssocID="{1274C059-36E6-4535-B2DB-303390EF6667}" presName="parentShp" presStyleLbl="node1" presStyleIdx="1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B3533A-8BBE-462E-B518-BE8FDBD01567}" type="pres">
      <dgm:prSet presAssocID="{1274C059-36E6-4535-B2DB-303390EF6667}" presName="childShp" presStyleLbl="bgAccFollowNode1" presStyleIdx="1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AF3711-1C5C-44C8-870A-7527705C9EC9}" type="pres">
      <dgm:prSet presAssocID="{915CE115-8E90-4BF4-9C96-CAB43B0D0F90}" presName="spacing" presStyleCnt="0"/>
      <dgm:spPr/>
    </dgm:pt>
    <dgm:pt modelId="{00A0A57C-DFB1-4A38-9179-0B651CB1A349}" type="pres">
      <dgm:prSet presAssocID="{189D7460-B527-481A-9E20-59F0CA07E8DF}" presName="linNode" presStyleCnt="0"/>
      <dgm:spPr/>
    </dgm:pt>
    <dgm:pt modelId="{B4B64F95-4CC2-4E68-AFEF-AF3B7CF5228C}" type="pres">
      <dgm:prSet presAssocID="{189D7460-B527-481A-9E20-59F0CA07E8DF}" presName="parentShp" presStyleLbl="node1" presStyleIdx="2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0869FB-CF7A-4F26-BF37-68484D261832}" type="pres">
      <dgm:prSet presAssocID="{189D7460-B527-481A-9E20-59F0CA07E8DF}" presName="childShp" presStyleLbl="bgAccFollowNode1" presStyleIdx="2" presStyleCnt="14" custLinFactNeighborX="0" custLinFactNeighborY="10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3C3590-4F83-4B08-8441-6769DABB1510}" type="pres">
      <dgm:prSet presAssocID="{831F6320-CDA5-4809-A962-A7124DDC8909}" presName="spacing" presStyleCnt="0"/>
      <dgm:spPr/>
    </dgm:pt>
    <dgm:pt modelId="{F87DDF0E-7BA1-4503-9911-DB89D8035E37}" type="pres">
      <dgm:prSet presAssocID="{7AEF409E-1059-4155-ABD2-808C91B953B3}" presName="linNode" presStyleCnt="0"/>
      <dgm:spPr/>
    </dgm:pt>
    <dgm:pt modelId="{2746F9D5-A47B-460D-BFBA-9B05FD60A746}" type="pres">
      <dgm:prSet presAssocID="{7AEF409E-1059-4155-ABD2-808C91B953B3}" presName="parentShp" presStyleLbl="node1" presStyleIdx="3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BD5563-281E-4387-9BFA-9755847DC452}" type="pres">
      <dgm:prSet presAssocID="{7AEF409E-1059-4155-ABD2-808C91B953B3}" presName="childShp" presStyleLbl="bgAccFollowNode1" presStyleIdx="3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7B6298-0903-4314-8377-4D11A481B3F4}" type="pres">
      <dgm:prSet presAssocID="{165E731F-E2DB-4F5D-A0C2-2F09B238D803}" presName="spacing" presStyleCnt="0"/>
      <dgm:spPr/>
    </dgm:pt>
    <dgm:pt modelId="{45F24874-8733-4E23-A399-308379A2DC31}" type="pres">
      <dgm:prSet presAssocID="{D67F3B16-2123-4BB3-8CFE-5DB68E59592A}" presName="linNode" presStyleCnt="0"/>
      <dgm:spPr/>
    </dgm:pt>
    <dgm:pt modelId="{F05E8430-1947-4C52-BAD2-4F643AB377B4}" type="pres">
      <dgm:prSet presAssocID="{D67F3B16-2123-4BB3-8CFE-5DB68E59592A}" presName="parentShp" presStyleLbl="node1" presStyleIdx="4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2BE204-88D3-4FA7-9860-4E0B3A915A4F}" type="pres">
      <dgm:prSet presAssocID="{D67F3B16-2123-4BB3-8CFE-5DB68E59592A}" presName="childShp" presStyleLbl="bgAccFollowNode1" presStyleIdx="4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492E05-4F44-42FE-B54C-1386E85BCA5E}" type="pres">
      <dgm:prSet presAssocID="{7F7EC0F6-9AD5-4EFB-AF4F-1BF827715192}" presName="spacing" presStyleCnt="0"/>
      <dgm:spPr/>
    </dgm:pt>
    <dgm:pt modelId="{DC3C8B72-50B9-4234-A9D9-120A0F0DFEF8}" type="pres">
      <dgm:prSet presAssocID="{A0A0482E-8B9C-46E1-8D8C-1080BE625320}" presName="linNode" presStyleCnt="0"/>
      <dgm:spPr/>
    </dgm:pt>
    <dgm:pt modelId="{77BE2F95-FE92-4D4A-BE2D-C9D18E836906}" type="pres">
      <dgm:prSet presAssocID="{A0A0482E-8B9C-46E1-8D8C-1080BE625320}" presName="parentShp" presStyleLbl="node1" presStyleIdx="5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629B72-585F-4A9E-BF0C-F5CFB7AC3AF2}" type="pres">
      <dgm:prSet presAssocID="{A0A0482E-8B9C-46E1-8D8C-1080BE625320}" presName="childShp" presStyleLbl="bgAccFollowNode1" presStyleIdx="5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AFF08F-0BF5-4E6F-B738-DD445A96C076}" type="pres">
      <dgm:prSet presAssocID="{D359E2CB-6DA8-4382-A480-DB175E9D9550}" presName="spacing" presStyleCnt="0"/>
      <dgm:spPr/>
    </dgm:pt>
    <dgm:pt modelId="{7ECC6C4A-51CA-4BBA-8EF8-F1E1C5BF5068}" type="pres">
      <dgm:prSet presAssocID="{FDD7B9DB-F02E-45A7-B71C-1A1A97760772}" presName="linNode" presStyleCnt="0"/>
      <dgm:spPr/>
    </dgm:pt>
    <dgm:pt modelId="{5E217489-CCF2-4916-B892-F4E1AAA78862}" type="pres">
      <dgm:prSet presAssocID="{FDD7B9DB-F02E-45A7-B71C-1A1A97760772}" presName="parentShp" presStyleLbl="node1" presStyleIdx="6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1324B0-DF91-4526-BDEC-3E3B999A7926}" type="pres">
      <dgm:prSet presAssocID="{FDD7B9DB-F02E-45A7-B71C-1A1A97760772}" presName="childShp" presStyleLbl="bgAccFollowNode1" presStyleIdx="6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504831-11C3-4F11-9C77-816ECDDE5945}" type="pres">
      <dgm:prSet presAssocID="{2A9D7771-35F3-4EEB-B2FE-58222D066AA7}" presName="spacing" presStyleCnt="0"/>
      <dgm:spPr/>
    </dgm:pt>
    <dgm:pt modelId="{D02AF2FD-29F1-40CA-815C-FF901984CC49}" type="pres">
      <dgm:prSet presAssocID="{01A36EB3-85CD-4D02-B7AF-E6D0F341B586}" presName="linNode" presStyleCnt="0"/>
      <dgm:spPr/>
    </dgm:pt>
    <dgm:pt modelId="{2A8E806F-F526-469B-AE4C-35243E8C6613}" type="pres">
      <dgm:prSet presAssocID="{01A36EB3-85CD-4D02-B7AF-E6D0F341B586}" presName="parentShp" presStyleLbl="node1" presStyleIdx="7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3293A5-F934-459F-9DD6-32330AEA4D63}" type="pres">
      <dgm:prSet presAssocID="{01A36EB3-85CD-4D02-B7AF-E6D0F341B586}" presName="childShp" presStyleLbl="bgAccFollowNode1" presStyleIdx="7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FBC9F5-C784-4495-B383-F31BB84166EC}" type="pres">
      <dgm:prSet presAssocID="{5DB3F5B2-FC06-40C0-8BE1-230926FF125E}" presName="spacing" presStyleCnt="0"/>
      <dgm:spPr/>
    </dgm:pt>
    <dgm:pt modelId="{E3FD8822-96AC-4171-80A3-3F9BF987506C}" type="pres">
      <dgm:prSet presAssocID="{07A7ABCE-E5E8-40F8-A9C8-18DF633A7D1F}" presName="linNode" presStyleCnt="0"/>
      <dgm:spPr/>
    </dgm:pt>
    <dgm:pt modelId="{8A4D6183-13B5-4AF5-BAA8-F0659EA8EFA5}" type="pres">
      <dgm:prSet presAssocID="{07A7ABCE-E5E8-40F8-A9C8-18DF633A7D1F}" presName="parentShp" presStyleLbl="node1" presStyleIdx="8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D27A67-F735-4CA4-86EF-D7E124A055E2}" type="pres">
      <dgm:prSet presAssocID="{07A7ABCE-E5E8-40F8-A9C8-18DF633A7D1F}" presName="childShp" presStyleLbl="bgAccFollowNode1" presStyleIdx="8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30F41F-F0C7-4563-87CB-23E775B6343B}" type="pres">
      <dgm:prSet presAssocID="{66EB06D8-69DA-4CD9-B786-A1B1EEBE6A3E}" presName="spacing" presStyleCnt="0"/>
      <dgm:spPr/>
    </dgm:pt>
    <dgm:pt modelId="{E82B70BB-8862-4830-9946-44F6EDF52F2B}" type="pres">
      <dgm:prSet presAssocID="{5E6F66F3-6498-45FF-B239-043AA5DE6FB9}" presName="linNode" presStyleCnt="0"/>
      <dgm:spPr/>
    </dgm:pt>
    <dgm:pt modelId="{C7A7C9B9-834E-4C1B-8B4A-4F8B3046732A}" type="pres">
      <dgm:prSet presAssocID="{5E6F66F3-6498-45FF-B239-043AA5DE6FB9}" presName="parentShp" presStyleLbl="node1" presStyleIdx="9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E9F16E-2082-42A5-8541-3D27CBED19A5}" type="pres">
      <dgm:prSet presAssocID="{5E6F66F3-6498-45FF-B239-043AA5DE6FB9}" presName="childShp" presStyleLbl="bgAccFollowNode1" presStyleIdx="9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321FA1-9200-4364-ABEC-145DC3BDA20E}" type="pres">
      <dgm:prSet presAssocID="{08016D3E-81AB-48D5-AE6F-3FE495E1DDD7}" presName="spacing" presStyleCnt="0"/>
      <dgm:spPr/>
    </dgm:pt>
    <dgm:pt modelId="{509C5EC1-24C2-4EBA-9AE4-B9285F148BC6}" type="pres">
      <dgm:prSet presAssocID="{EDB49135-924D-4410-864C-DC3B35CE6A0C}" presName="linNode" presStyleCnt="0"/>
      <dgm:spPr/>
    </dgm:pt>
    <dgm:pt modelId="{A0A7F83F-A92F-4C2E-9EE6-6A08C5DE8711}" type="pres">
      <dgm:prSet presAssocID="{EDB49135-924D-4410-864C-DC3B35CE6A0C}" presName="parentShp" presStyleLbl="node1" presStyleIdx="10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2B8F96-9A59-431D-8AAA-1B48BE21527B}" type="pres">
      <dgm:prSet presAssocID="{EDB49135-924D-4410-864C-DC3B35CE6A0C}" presName="childShp" presStyleLbl="bgAccFollowNode1" presStyleIdx="10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7CA102-041A-4607-B521-073A5225255F}" type="pres">
      <dgm:prSet presAssocID="{98B12A3F-38C7-44BE-BDB9-7DE9D2A0A84F}" presName="spacing" presStyleCnt="0"/>
      <dgm:spPr/>
    </dgm:pt>
    <dgm:pt modelId="{19A660EF-FF81-4E96-87F9-B646AC3D0E18}" type="pres">
      <dgm:prSet presAssocID="{4804BB88-2E7A-4823-AF70-33C990ADC28B}" presName="linNode" presStyleCnt="0"/>
      <dgm:spPr/>
    </dgm:pt>
    <dgm:pt modelId="{8B9495AA-4D88-4DAE-AB47-FB7568C5B6CF}" type="pres">
      <dgm:prSet presAssocID="{4804BB88-2E7A-4823-AF70-33C990ADC28B}" presName="parentShp" presStyleLbl="node1" presStyleIdx="11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D15835-AAA5-4109-B440-B4F911A4DEEC}" type="pres">
      <dgm:prSet presAssocID="{4804BB88-2E7A-4823-AF70-33C990ADC28B}" presName="childShp" presStyleLbl="bgAccFollowNode1" presStyleIdx="11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D5B9CE-8806-4238-A541-21404876D5BF}" type="pres">
      <dgm:prSet presAssocID="{BE6574E6-42B6-469C-8192-77BA9171B50F}" presName="spacing" presStyleCnt="0"/>
      <dgm:spPr/>
    </dgm:pt>
    <dgm:pt modelId="{1B88F344-B0F7-4CA8-A647-0301E38BB82A}" type="pres">
      <dgm:prSet presAssocID="{5D971D9C-4032-4072-8691-FA129038664C}" presName="linNode" presStyleCnt="0"/>
      <dgm:spPr/>
    </dgm:pt>
    <dgm:pt modelId="{792FE208-16B4-424C-95BE-16EBC87E5300}" type="pres">
      <dgm:prSet presAssocID="{5D971D9C-4032-4072-8691-FA129038664C}" presName="parentShp" presStyleLbl="node1" presStyleIdx="12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408D8F-19D4-4E09-821E-A6B5FECD5777}" type="pres">
      <dgm:prSet presAssocID="{5D971D9C-4032-4072-8691-FA129038664C}" presName="childShp" presStyleLbl="bgAccFollowNode1" presStyleIdx="12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0C1C43-C566-4AA1-9F6B-6B0DD0A6136E}" type="pres">
      <dgm:prSet presAssocID="{53841779-E5F8-4F9E-B888-127E9666DEF9}" presName="spacing" presStyleCnt="0"/>
      <dgm:spPr/>
    </dgm:pt>
    <dgm:pt modelId="{84240FB3-6CCF-46A3-8C2B-F941386550FE}" type="pres">
      <dgm:prSet presAssocID="{D75C6903-BF34-4842-A691-C9B34297E4D3}" presName="linNode" presStyleCnt="0"/>
      <dgm:spPr/>
    </dgm:pt>
    <dgm:pt modelId="{EC5AD70E-A664-4540-A139-B29EABA64396}" type="pres">
      <dgm:prSet presAssocID="{D75C6903-BF34-4842-A691-C9B34297E4D3}" presName="parentShp" presStyleLbl="node1" presStyleIdx="13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522791-F7AA-44F1-B236-64551612DCC3}" type="pres">
      <dgm:prSet presAssocID="{D75C6903-BF34-4842-A691-C9B34297E4D3}" presName="childShp" presStyleLbl="bgAccFollowNode1" presStyleIdx="13" presStyleCnt="14" custLinFactNeighborX="0" custLinFactNeighborY="-1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76F84B-965E-4AF8-AE23-41E210655D5A}" type="presOf" srcId="{D35E82A9-ECE4-4C51-B367-6BC24FD0C449}" destId="{EF3E8D9B-4D5C-472B-B350-46FA45F038D6}" srcOrd="0" destOrd="0" presId="urn:microsoft.com/office/officeart/2005/8/layout/vList6"/>
    <dgm:cxn modelId="{0EB3C5B6-A32F-42E1-A39D-E27FE6101BE0}" srcId="{BEBF7754-E73D-4B37-8915-032C34913796}" destId="{4804BB88-2E7A-4823-AF70-33C990ADC28B}" srcOrd="11" destOrd="0" parTransId="{C5F2600F-2D45-44B6-9AA3-01A8C74B3DAB}" sibTransId="{BE6574E6-42B6-469C-8192-77BA9171B50F}"/>
    <dgm:cxn modelId="{6D2E23E6-941D-407F-9454-BB73A504D72B}" srcId="{55B40C7F-BE56-4119-9603-D74869A34F3C}" destId="{D35E82A9-ECE4-4C51-B367-6BC24FD0C449}" srcOrd="0" destOrd="0" parTransId="{C1C903E9-E9BB-4A35-AD6F-32C82961480C}" sibTransId="{A9BE92CF-CBA5-4F4A-A47E-C9637D53E890}"/>
    <dgm:cxn modelId="{816549EF-C7F4-4DEE-946E-FB4D76B1D302}" srcId="{BEBF7754-E73D-4B37-8915-032C34913796}" destId="{1274C059-36E6-4535-B2DB-303390EF6667}" srcOrd="1" destOrd="0" parTransId="{59442070-C0A0-4336-82CA-B2BF9706179B}" sibTransId="{915CE115-8E90-4BF4-9C96-CAB43B0D0F90}"/>
    <dgm:cxn modelId="{0E5DC66F-FA6B-44FE-908E-791B072F4741}" type="presOf" srcId="{EDB49135-924D-4410-864C-DC3B35CE6A0C}" destId="{A0A7F83F-A92F-4C2E-9EE6-6A08C5DE8711}" srcOrd="0" destOrd="0" presId="urn:microsoft.com/office/officeart/2005/8/layout/vList6"/>
    <dgm:cxn modelId="{C92122E7-B674-4A67-9E8A-656D095732BB}" srcId="{BEBF7754-E73D-4B37-8915-032C34913796}" destId="{01A36EB3-85CD-4D02-B7AF-E6D0F341B586}" srcOrd="7" destOrd="0" parTransId="{A69AEF67-A73F-49AF-A062-318FBACA4640}" sibTransId="{5DB3F5B2-FC06-40C0-8BE1-230926FF125E}"/>
    <dgm:cxn modelId="{767BAF75-7367-4338-B63E-9FC044021375}" srcId="{4804BB88-2E7A-4823-AF70-33C990ADC28B}" destId="{2BC6DF0D-4922-445C-B91D-7823C31C4B7C}" srcOrd="0" destOrd="0" parTransId="{63695303-4838-46B5-AE32-69B0DD919D13}" sibTransId="{1BB50170-F98E-4935-B0F7-A9A584E00A96}"/>
    <dgm:cxn modelId="{4DC2F356-546F-4A73-9AAA-443B8E00C28B}" type="presOf" srcId="{130A1B7D-FE7D-4119-BF9D-2CC844002CE7}" destId="{7B522791-F7AA-44F1-B236-64551612DCC3}" srcOrd="0" destOrd="0" presId="urn:microsoft.com/office/officeart/2005/8/layout/vList6"/>
    <dgm:cxn modelId="{028B38FA-43AA-4377-B1C5-5CFBD06D60ED}" type="presOf" srcId="{01A36EB3-85CD-4D02-B7AF-E6D0F341B586}" destId="{2A8E806F-F526-469B-AE4C-35243E8C6613}" srcOrd="0" destOrd="0" presId="urn:microsoft.com/office/officeart/2005/8/layout/vList6"/>
    <dgm:cxn modelId="{CED3F5EE-BCB6-4B1D-82B7-F11ECF73F5AF}" type="presOf" srcId="{7AEF409E-1059-4155-ABD2-808C91B953B3}" destId="{2746F9D5-A47B-460D-BFBA-9B05FD60A746}" srcOrd="0" destOrd="0" presId="urn:microsoft.com/office/officeart/2005/8/layout/vList6"/>
    <dgm:cxn modelId="{650F4720-F87A-4E93-9911-7A5C906A9C6A}" type="presOf" srcId="{BEBF7754-E73D-4B37-8915-032C34913796}" destId="{F7D013E3-007A-45F4-8E80-510FE121A8AD}" srcOrd="0" destOrd="0" presId="urn:microsoft.com/office/officeart/2005/8/layout/vList6"/>
    <dgm:cxn modelId="{AF253422-B69D-4BCB-AB85-5064DB80F487}" srcId="{BEBF7754-E73D-4B37-8915-032C34913796}" destId="{07A7ABCE-E5E8-40F8-A9C8-18DF633A7D1F}" srcOrd="8" destOrd="0" parTransId="{6440E0E2-1D83-412C-9371-70AF3421BD42}" sibTransId="{66EB06D8-69DA-4CD9-B786-A1B1EEBE6A3E}"/>
    <dgm:cxn modelId="{FBF42949-219E-420D-8BB4-5FDF0435DE4C}" type="presOf" srcId="{CA0FC13D-BDA9-4B84-8862-AD4538097B4E}" destId="{93408D8F-19D4-4E09-821E-A6B5FECD5777}" srcOrd="0" destOrd="0" presId="urn:microsoft.com/office/officeart/2005/8/layout/vList6"/>
    <dgm:cxn modelId="{A01DF509-E793-40AB-92E8-37FBBC2875A2}" type="presOf" srcId="{A57A9414-A04F-4899-B7F3-87365A672744}" destId="{CF2BE204-88D3-4FA7-9860-4E0B3A915A4F}" srcOrd="0" destOrd="0" presId="urn:microsoft.com/office/officeart/2005/8/layout/vList6"/>
    <dgm:cxn modelId="{E9FCD744-9A7D-4E49-B583-666D0B80C996}" srcId="{BEBF7754-E73D-4B37-8915-032C34913796}" destId="{55B40C7F-BE56-4119-9603-D74869A34F3C}" srcOrd="0" destOrd="0" parTransId="{548F95C1-A6DA-428D-B968-964F1BC5C991}" sibTransId="{D577B46E-21F7-4338-AC12-77FE4B9F9B4B}"/>
    <dgm:cxn modelId="{10766BA9-84E0-4A68-9FCB-28DAB0031F40}" srcId="{01A36EB3-85CD-4D02-B7AF-E6D0F341B586}" destId="{5FEF8C5B-B73B-4056-BFE4-BAE22502B92A}" srcOrd="0" destOrd="0" parTransId="{8C2CE98A-B9A5-44B1-832F-21121771DAAE}" sibTransId="{1A8A5AE9-3D21-43F5-A38B-16E7E6C034C0}"/>
    <dgm:cxn modelId="{ED5BA6B1-E99A-4F3B-B74B-10904EFCCB60}" srcId="{BEBF7754-E73D-4B37-8915-032C34913796}" destId="{189D7460-B527-481A-9E20-59F0CA07E8DF}" srcOrd="2" destOrd="0" parTransId="{E1BAC930-A6B0-49B2-90F7-AB0AEF64073C}" sibTransId="{831F6320-CDA5-4809-A962-A7124DDC8909}"/>
    <dgm:cxn modelId="{E1E9B976-E714-4911-BB5C-B9C96335A21E}" type="presOf" srcId="{FDD7B9DB-F02E-45A7-B71C-1A1A97760772}" destId="{5E217489-CCF2-4916-B892-F4E1AAA78862}" srcOrd="0" destOrd="0" presId="urn:microsoft.com/office/officeart/2005/8/layout/vList6"/>
    <dgm:cxn modelId="{93F5D560-D995-4EE7-BAE6-78641456681C}" type="presOf" srcId="{2BC6DF0D-4922-445C-B91D-7823C31C4B7C}" destId="{4CD15835-AAA5-4109-B440-B4F911A4DEEC}" srcOrd="0" destOrd="0" presId="urn:microsoft.com/office/officeart/2005/8/layout/vList6"/>
    <dgm:cxn modelId="{8D29C44C-72B5-4035-9E80-0775436CC509}" srcId="{BEBF7754-E73D-4B37-8915-032C34913796}" destId="{EDB49135-924D-4410-864C-DC3B35CE6A0C}" srcOrd="10" destOrd="0" parTransId="{DC88CADB-11E3-48A6-B23C-190240065ED1}" sibTransId="{98B12A3F-38C7-44BE-BDB9-7DE9D2A0A84F}"/>
    <dgm:cxn modelId="{F42FA151-40A2-4E8B-89E0-0333D1C7F49B}" srcId="{189D7460-B527-481A-9E20-59F0CA07E8DF}" destId="{2F564D35-5BAD-400F-9237-C9DA23479E0D}" srcOrd="0" destOrd="0" parTransId="{AB1CB65C-0204-491D-8ADE-D597E68B7562}" sibTransId="{58FF98E2-487A-4978-8BA1-E24D96E13FC8}"/>
    <dgm:cxn modelId="{B0793E92-9470-4887-B224-9C6CF97B19BB}" type="presOf" srcId="{4804BB88-2E7A-4823-AF70-33C990ADC28B}" destId="{8B9495AA-4D88-4DAE-AB47-FB7568C5B6CF}" srcOrd="0" destOrd="0" presId="urn:microsoft.com/office/officeart/2005/8/layout/vList6"/>
    <dgm:cxn modelId="{F7948679-DEB1-4013-8303-E5D03E626D1E}" srcId="{BEBF7754-E73D-4B37-8915-032C34913796}" destId="{D67F3B16-2123-4BB3-8CFE-5DB68E59592A}" srcOrd="4" destOrd="0" parTransId="{AF50C047-EC30-4F09-AA33-5504787983D7}" sibTransId="{7F7EC0F6-9AD5-4EFB-AF4F-1BF827715192}"/>
    <dgm:cxn modelId="{10B781A4-E894-4731-BB81-A3EB20E75436}" type="presOf" srcId="{A0A0482E-8B9C-46E1-8D8C-1080BE625320}" destId="{77BE2F95-FE92-4D4A-BE2D-C9D18E836906}" srcOrd="0" destOrd="0" presId="urn:microsoft.com/office/officeart/2005/8/layout/vList6"/>
    <dgm:cxn modelId="{1B46F0A7-E902-428A-B790-785698B25425}" type="presOf" srcId="{D75C6903-BF34-4842-A691-C9B34297E4D3}" destId="{EC5AD70E-A664-4540-A139-B29EABA64396}" srcOrd="0" destOrd="0" presId="urn:microsoft.com/office/officeart/2005/8/layout/vList6"/>
    <dgm:cxn modelId="{0944236E-990C-42C9-8151-F37A2106148F}" srcId="{BEBF7754-E73D-4B37-8915-032C34913796}" destId="{D75C6903-BF34-4842-A691-C9B34297E4D3}" srcOrd="13" destOrd="0" parTransId="{62C2D9E0-2C9D-4E71-89B5-B308228BF7B9}" sibTransId="{D47320CE-2B2E-4EE0-AE4E-BBEDB681EBA4}"/>
    <dgm:cxn modelId="{5CDAFCD6-2592-4B41-A2AC-470A068BC5FE}" srcId="{BEBF7754-E73D-4B37-8915-032C34913796}" destId="{FDD7B9DB-F02E-45A7-B71C-1A1A97760772}" srcOrd="6" destOrd="0" parTransId="{C120F24F-9C92-4893-A711-6CF0BD55AA87}" sibTransId="{2A9D7771-35F3-4EEB-B2FE-58222D066AA7}"/>
    <dgm:cxn modelId="{B04E1E7D-3321-4DEE-AD2B-F849EF5A2402}" srcId="{5E6F66F3-6498-45FF-B239-043AA5DE6FB9}" destId="{BBB31A40-45FF-4721-9CCF-B736B97DE01A}" srcOrd="0" destOrd="0" parTransId="{33A3D4A9-5E94-4944-8588-C412DD0114DE}" sibTransId="{3FDD6D86-8985-4476-93C8-FDFB6F73B83B}"/>
    <dgm:cxn modelId="{3415AE8C-C696-467B-A9C4-5759C34F23F7}" type="presOf" srcId="{55B40C7F-BE56-4119-9603-D74869A34F3C}" destId="{CB5544C9-DEFB-49CA-8789-E60BBE9ED6F6}" srcOrd="0" destOrd="0" presId="urn:microsoft.com/office/officeart/2005/8/layout/vList6"/>
    <dgm:cxn modelId="{903FD078-EDFB-45DA-AFB0-3972FB2CEDA1}" type="presOf" srcId="{2F564D35-5BAD-400F-9237-C9DA23479E0D}" destId="{370869FB-CF7A-4F26-BF37-68484D261832}" srcOrd="0" destOrd="0" presId="urn:microsoft.com/office/officeart/2005/8/layout/vList6"/>
    <dgm:cxn modelId="{1267CA65-58E3-47EC-B79A-4B431C77E079}" type="presOf" srcId="{7DBD030D-9C5F-4EB4-9505-EFC4E6EF5A9F}" destId="{BBD27A67-F735-4CA4-86EF-D7E124A055E2}" srcOrd="0" destOrd="0" presId="urn:microsoft.com/office/officeart/2005/8/layout/vList6"/>
    <dgm:cxn modelId="{70799E2E-A14F-4DA6-BC46-E80A7153F112}" type="presOf" srcId="{8F589BF4-A35B-45A9-9F98-0DEAB79857C3}" destId="{0FB3533A-8BBE-462E-B518-BE8FDBD01567}" srcOrd="0" destOrd="0" presId="urn:microsoft.com/office/officeart/2005/8/layout/vList6"/>
    <dgm:cxn modelId="{509079BB-A2DA-482C-B6AF-9588D70944A1}" srcId="{BEBF7754-E73D-4B37-8915-032C34913796}" destId="{5D971D9C-4032-4072-8691-FA129038664C}" srcOrd="12" destOrd="0" parTransId="{263579CB-01D0-4EBD-8F87-68635B503BF0}" sibTransId="{53841779-E5F8-4F9E-B888-127E9666DEF9}"/>
    <dgm:cxn modelId="{72162175-84EC-4DA1-9773-3EDE6139AAFA}" type="presOf" srcId="{07A7ABCE-E5E8-40F8-A9C8-18DF633A7D1F}" destId="{8A4D6183-13B5-4AF5-BAA8-F0659EA8EFA5}" srcOrd="0" destOrd="0" presId="urn:microsoft.com/office/officeart/2005/8/layout/vList6"/>
    <dgm:cxn modelId="{9AB0EF85-C702-46C4-933F-9554BB7661A0}" type="presOf" srcId="{5D971D9C-4032-4072-8691-FA129038664C}" destId="{792FE208-16B4-424C-95BE-16EBC87E5300}" srcOrd="0" destOrd="0" presId="urn:microsoft.com/office/officeart/2005/8/layout/vList6"/>
    <dgm:cxn modelId="{B38BCE58-8D7F-4A8D-98FA-646EC25A5F38}" type="presOf" srcId="{7E583A7B-D11B-49E6-A9CF-F40173E7BB49}" destId="{F8BD5563-281E-4387-9BFA-9755847DC452}" srcOrd="0" destOrd="0" presId="urn:microsoft.com/office/officeart/2005/8/layout/vList6"/>
    <dgm:cxn modelId="{DD7DF3F8-EF30-4A85-851C-847BE7704343}" type="presOf" srcId="{1274C059-36E6-4535-B2DB-303390EF6667}" destId="{AB6F5C39-3946-413A-BE2D-C758954BC2C3}" srcOrd="0" destOrd="0" presId="urn:microsoft.com/office/officeart/2005/8/layout/vList6"/>
    <dgm:cxn modelId="{85CDF0A0-9ACB-4D3A-880F-446505CAA737}" srcId="{BEBF7754-E73D-4B37-8915-032C34913796}" destId="{5E6F66F3-6498-45FF-B239-043AA5DE6FB9}" srcOrd="9" destOrd="0" parTransId="{7A844107-D5A1-4095-955A-E0F6DCB91D7E}" sibTransId="{08016D3E-81AB-48D5-AE6F-3FE495E1DDD7}"/>
    <dgm:cxn modelId="{BC66F418-3570-414E-BC42-8DD89F044EF9}" type="presOf" srcId="{189D7460-B527-481A-9E20-59F0CA07E8DF}" destId="{B4B64F95-4CC2-4E68-AFEF-AF3B7CF5228C}" srcOrd="0" destOrd="0" presId="urn:microsoft.com/office/officeart/2005/8/layout/vList6"/>
    <dgm:cxn modelId="{390242DE-E5D0-4791-9881-BF38E25D6A4E}" srcId="{BEBF7754-E73D-4B37-8915-032C34913796}" destId="{A0A0482E-8B9C-46E1-8D8C-1080BE625320}" srcOrd="5" destOrd="0" parTransId="{F3481C5A-CDCB-43EE-A21A-96581D30EE11}" sibTransId="{D359E2CB-6DA8-4382-A480-DB175E9D9550}"/>
    <dgm:cxn modelId="{F260697D-EBC6-4EA4-8846-B9DF85A2670D}" type="presOf" srcId="{BBB31A40-45FF-4721-9CCF-B736B97DE01A}" destId="{41E9F16E-2082-42A5-8541-3D27CBED19A5}" srcOrd="0" destOrd="0" presId="urn:microsoft.com/office/officeart/2005/8/layout/vList6"/>
    <dgm:cxn modelId="{C9BAC14B-DFDC-43A2-B6C0-234F8CD5D9AF}" srcId="{A0A0482E-8B9C-46E1-8D8C-1080BE625320}" destId="{6A530E85-5388-414D-8F19-A18D348902AC}" srcOrd="0" destOrd="0" parTransId="{2183D138-0A17-4BFA-8A52-4829123EEBC1}" sibTransId="{1889FEBB-CB51-45D3-BB33-FD5293BA0246}"/>
    <dgm:cxn modelId="{E9E5D25E-64F0-4C02-B9CE-67083A9160BF}" type="presOf" srcId="{93A7763F-B607-4F8C-9939-C5366770D233}" destId="{552B8F96-9A59-431D-8AAA-1B48BE21527B}" srcOrd="0" destOrd="0" presId="urn:microsoft.com/office/officeart/2005/8/layout/vList6"/>
    <dgm:cxn modelId="{9078BB89-90E6-49D9-965C-16AC28A15F04}" type="presOf" srcId="{09AF48FD-DE5F-41CB-A458-D9A3A53E7B32}" destId="{371324B0-DF91-4526-BDEC-3E3B999A7926}" srcOrd="0" destOrd="0" presId="urn:microsoft.com/office/officeart/2005/8/layout/vList6"/>
    <dgm:cxn modelId="{52336D2B-BD18-43C9-A8BB-EB8C124E900E}" srcId="{5D971D9C-4032-4072-8691-FA129038664C}" destId="{CA0FC13D-BDA9-4B84-8862-AD4538097B4E}" srcOrd="0" destOrd="0" parTransId="{4F77BC07-705A-4772-BBB5-0BBB6795F4B8}" sibTransId="{97F4DAF3-A66E-41B1-B57C-69FE5AD6C421}"/>
    <dgm:cxn modelId="{FA42BF40-0ED0-4676-AF6E-699DC1A1A95C}" srcId="{07A7ABCE-E5E8-40F8-A9C8-18DF633A7D1F}" destId="{7DBD030D-9C5F-4EB4-9505-EFC4E6EF5A9F}" srcOrd="0" destOrd="0" parTransId="{592754DC-5530-47A3-B297-E1A393568977}" sibTransId="{33A45295-C30E-4AA2-8F77-AA7B519C4FDE}"/>
    <dgm:cxn modelId="{60DE8C04-347D-481D-AC7F-CA03C066A2EE}" type="presOf" srcId="{5E6F66F3-6498-45FF-B239-043AA5DE6FB9}" destId="{C7A7C9B9-834E-4C1B-8B4A-4F8B3046732A}" srcOrd="0" destOrd="0" presId="urn:microsoft.com/office/officeart/2005/8/layout/vList6"/>
    <dgm:cxn modelId="{BFCD26A3-18CF-466A-87A6-015ED707E63B}" srcId="{D67F3B16-2123-4BB3-8CFE-5DB68E59592A}" destId="{A57A9414-A04F-4899-B7F3-87365A672744}" srcOrd="0" destOrd="0" parTransId="{D054436E-35C7-470E-A2F6-2EA0F85318B5}" sibTransId="{7B2242D2-579F-4F26-88DD-7F8B40E415A5}"/>
    <dgm:cxn modelId="{F1783782-99F8-4B80-97CD-DC277F9C2324}" srcId="{BEBF7754-E73D-4B37-8915-032C34913796}" destId="{7AEF409E-1059-4155-ABD2-808C91B953B3}" srcOrd="3" destOrd="0" parTransId="{44B62C65-C764-4E8E-8D20-E64B890D29F1}" sibTransId="{165E731F-E2DB-4F5D-A0C2-2F09B238D803}"/>
    <dgm:cxn modelId="{3F9BB6FB-ABAA-459F-867E-3D9DC801A908}" type="presOf" srcId="{6A530E85-5388-414D-8F19-A18D348902AC}" destId="{72629B72-585F-4A9E-BF0C-F5CFB7AC3AF2}" srcOrd="0" destOrd="0" presId="urn:microsoft.com/office/officeart/2005/8/layout/vList6"/>
    <dgm:cxn modelId="{3652D559-FBBF-4DFF-BF8A-95AF34141AEB}" srcId="{FDD7B9DB-F02E-45A7-B71C-1A1A97760772}" destId="{09AF48FD-DE5F-41CB-A458-D9A3A53E7B32}" srcOrd="0" destOrd="0" parTransId="{97B950C6-0CE0-496C-95FF-DC1B17B65BE5}" sibTransId="{C0BBF40F-FC25-485E-A2EE-97E650158398}"/>
    <dgm:cxn modelId="{CD0EBB5A-653D-45F2-AB1C-9D9EE18D8026}" srcId="{D75C6903-BF34-4842-A691-C9B34297E4D3}" destId="{130A1B7D-FE7D-4119-BF9D-2CC844002CE7}" srcOrd="0" destOrd="0" parTransId="{01E4D9D4-9D17-46C6-8CE2-DB82515AEA5C}" sibTransId="{2F974DB9-C60A-4D05-8E21-68BD2FAA5948}"/>
    <dgm:cxn modelId="{4D39068B-9841-4541-8551-0BF8AB72947F}" type="presOf" srcId="{5FEF8C5B-B73B-4056-BFE4-BAE22502B92A}" destId="{CA3293A5-F934-459F-9DD6-32330AEA4D63}" srcOrd="0" destOrd="0" presId="urn:microsoft.com/office/officeart/2005/8/layout/vList6"/>
    <dgm:cxn modelId="{98005252-859A-4594-976C-1EE2DBD08CA1}" type="presOf" srcId="{D67F3B16-2123-4BB3-8CFE-5DB68E59592A}" destId="{F05E8430-1947-4C52-BAD2-4F643AB377B4}" srcOrd="0" destOrd="0" presId="urn:microsoft.com/office/officeart/2005/8/layout/vList6"/>
    <dgm:cxn modelId="{F05D9EA5-8B87-4A83-8CC8-310C0E152A1E}" srcId="{EDB49135-924D-4410-864C-DC3B35CE6A0C}" destId="{93A7763F-B607-4F8C-9939-C5366770D233}" srcOrd="0" destOrd="0" parTransId="{7A9C476B-D8FF-40E7-8941-EF933CCE9ACC}" sibTransId="{6C6D6147-1B69-45C9-A6FD-E54E6BA2D020}"/>
    <dgm:cxn modelId="{A9054294-1AFD-486E-9106-AE06335B2EDE}" srcId="{1274C059-36E6-4535-B2DB-303390EF6667}" destId="{8F589BF4-A35B-45A9-9F98-0DEAB79857C3}" srcOrd="0" destOrd="0" parTransId="{EDD31A3D-686B-411E-BA08-D5C0D77F0843}" sibTransId="{F57BBF13-E99B-4103-BA6B-8E0636641784}"/>
    <dgm:cxn modelId="{A210DBB3-AC89-4F4B-BCEF-62297FB54C56}" srcId="{7AEF409E-1059-4155-ABD2-808C91B953B3}" destId="{7E583A7B-D11B-49E6-A9CF-F40173E7BB49}" srcOrd="0" destOrd="0" parTransId="{4D642877-8334-4ADA-A18E-E597D3726B9C}" sibTransId="{B4338AD7-D2CE-48C4-9DC1-D107DE2D9476}"/>
    <dgm:cxn modelId="{E8E84333-7EF2-4AA4-BB3A-F29D62DD7B41}" type="presParOf" srcId="{F7D013E3-007A-45F4-8E80-510FE121A8AD}" destId="{FA34D62A-6300-46D6-AC77-8B0D7DE754BC}" srcOrd="0" destOrd="0" presId="urn:microsoft.com/office/officeart/2005/8/layout/vList6"/>
    <dgm:cxn modelId="{41E9CB2A-D6E1-4AF7-9C3F-18FFB873B6BD}" type="presParOf" srcId="{FA34D62A-6300-46D6-AC77-8B0D7DE754BC}" destId="{CB5544C9-DEFB-49CA-8789-E60BBE9ED6F6}" srcOrd="0" destOrd="0" presId="urn:microsoft.com/office/officeart/2005/8/layout/vList6"/>
    <dgm:cxn modelId="{F0326C80-829C-4D1D-8D98-DFED60C8394F}" type="presParOf" srcId="{FA34D62A-6300-46D6-AC77-8B0D7DE754BC}" destId="{EF3E8D9B-4D5C-472B-B350-46FA45F038D6}" srcOrd="1" destOrd="0" presId="urn:microsoft.com/office/officeart/2005/8/layout/vList6"/>
    <dgm:cxn modelId="{0C4AD6D8-9B90-456A-BF94-3045AE065020}" type="presParOf" srcId="{F7D013E3-007A-45F4-8E80-510FE121A8AD}" destId="{9795A377-510F-44A8-BF50-3115FCC8A514}" srcOrd="1" destOrd="0" presId="urn:microsoft.com/office/officeart/2005/8/layout/vList6"/>
    <dgm:cxn modelId="{2AFDA373-7E41-4FAC-A9AD-593E0DEFCA49}" type="presParOf" srcId="{F7D013E3-007A-45F4-8E80-510FE121A8AD}" destId="{0DDBD27E-842A-45E6-8E69-44644C02D0C7}" srcOrd="2" destOrd="0" presId="urn:microsoft.com/office/officeart/2005/8/layout/vList6"/>
    <dgm:cxn modelId="{B98917F5-12A8-411D-861A-C6F6FDD913A5}" type="presParOf" srcId="{0DDBD27E-842A-45E6-8E69-44644C02D0C7}" destId="{AB6F5C39-3946-413A-BE2D-C758954BC2C3}" srcOrd="0" destOrd="0" presId="urn:microsoft.com/office/officeart/2005/8/layout/vList6"/>
    <dgm:cxn modelId="{827B7991-22FA-4471-BBB9-62D8CA9AFFE7}" type="presParOf" srcId="{0DDBD27E-842A-45E6-8E69-44644C02D0C7}" destId="{0FB3533A-8BBE-462E-B518-BE8FDBD01567}" srcOrd="1" destOrd="0" presId="urn:microsoft.com/office/officeart/2005/8/layout/vList6"/>
    <dgm:cxn modelId="{F6A3B661-82A0-4972-A5E2-E454C86DBCAD}" type="presParOf" srcId="{F7D013E3-007A-45F4-8E80-510FE121A8AD}" destId="{F4AF3711-1C5C-44C8-870A-7527705C9EC9}" srcOrd="3" destOrd="0" presId="urn:microsoft.com/office/officeart/2005/8/layout/vList6"/>
    <dgm:cxn modelId="{DA0FF98E-4184-43C4-A228-0DB7E573F706}" type="presParOf" srcId="{F7D013E3-007A-45F4-8E80-510FE121A8AD}" destId="{00A0A57C-DFB1-4A38-9179-0B651CB1A349}" srcOrd="4" destOrd="0" presId="urn:microsoft.com/office/officeart/2005/8/layout/vList6"/>
    <dgm:cxn modelId="{02228286-4830-4DAE-8319-A4EE21E8FA4F}" type="presParOf" srcId="{00A0A57C-DFB1-4A38-9179-0B651CB1A349}" destId="{B4B64F95-4CC2-4E68-AFEF-AF3B7CF5228C}" srcOrd="0" destOrd="0" presId="urn:microsoft.com/office/officeart/2005/8/layout/vList6"/>
    <dgm:cxn modelId="{9AA6E6EF-D06B-4E2F-8C16-1F13AEB32C2E}" type="presParOf" srcId="{00A0A57C-DFB1-4A38-9179-0B651CB1A349}" destId="{370869FB-CF7A-4F26-BF37-68484D261832}" srcOrd="1" destOrd="0" presId="urn:microsoft.com/office/officeart/2005/8/layout/vList6"/>
    <dgm:cxn modelId="{F53C1092-9FD2-43CF-8232-A4D624FD163C}" type="presParOf" srcId="{F7D013E3-007A-45F4-8E80-510FE121A8AD}" destId="{183C3590-4F83-4B08-8441-6769DABB1510}" srcOrd="5" destOrd="0" presId="urn:microsoft.com/office/officeart/2005/8/layout/vList6"/>
    <dgm:cxn modelId="{A0D15F12-473D-43E7-BB57-EE434879821C}" type="presParOf" srcId="{F7D013E3-007A-45F4-8E80-510FE121A8AD}" destId="{F87DDF0E-7BA1-4503-9911-DB89D8035E37}" srcOrd="6" destOrd="0" presId="urn:microsoft.com/office/officeart/2005/8/layout/vList6"/>
    <dgm:cxn modelId="{56A6E059-D31F-4D93-A07C-EE68B690ECE4}" type="presParOf" srcId="{F87DDF0E-7BA1-4503-9911-DB89D8035E37}" destId="{2746F9D5-A47B-460D-BFBA-9B05FD60A746}" srcOrd="0" destOrd="0" presId="urn:microsoft.com/office/officeart/2005/8/layout/vList6"/>
    <dgm:cxn modelId="{6685C021-E366-480B-A836-9FC5E19C89C7}" type="presParOf" srcId="{F87DDF0E-7BA1-4503-9911-DB89D8035E37}" destId="{F8BD5563-281E-4387-9BFA-9755847DC452}" srcOrd="1" destOrd="0" presId="urn:microsoft.com/office/officeart/2005/8/layout/vList6"/>
    <dgm:cxn modelId="{ED78DBED-7C73-493D-A89C-F42427ADCDE6}" type="presParOf" srcId="{F7D013E3-007A-45F4-8E80-510FE121A8AD}" destId="{107B6298-0903-4314-8377-4D11A481B3F4}" srcOrd="7" destOrd="0" presId="urn:microsoft.com/office/officeart/2005/8/layout/vList6"/>
    <dgm:cxn modelId="{1C179E40-AD31-4F4F-95D0-E46C56534AC0}" type="presParOf" srcId="{F7D013E3-007A-45F4-8E80-510FE121A8AD}" destId="{45F24874-8733-4E23-A399-308379A2DC31}" srcOrd="8" destOrd="0" presId="urn:microsoft.com/office/officeart/2005/8/layout/vList6"/>
    <dgm:cxn modelId="{0A29648B-7104-425C-B951-5465BDC2AEC8}" type="presParOf" srcId="{45F24874-8733-4E23-A399-308379A2DC31}" destId="{F05E8430-1947-4C52-BAD2-4F643AB377B4}" srcOrd="0" destOrd="0" presId="urn:microsoft.com/office/officeart/2005/8/layout/vList6"/>
    <dgm:cxn modelId="{F4B8414D-F817-4A32-8EE4-15EC7A0E9BA4}" type="presParOf" srcId="{45F24874-8733-4E23-A399-308379A2DC31}" destId="{CF2BE204-88D3-4FA7-9860-4E0B3A915A4F}" srcOrd="1" destOrd="0" presId="urn:microsoft.com/office/officeart/2005/8/layout/vList6"/>
    <dgm:cxn modelId="{81A4BB4E-C817-4A3D-8EDB-103E003771E3}" type="presParOf" srcId="{F7D013E3-007A-45F4-8E80-510FE121A8AD}" destId="{05492E05-4F44-42FE-B54C-1386E85BCA5E}" srcOrd="9" destOrd="0" presId="urn:microsoft.com/office/officeart/2005/8/layout/vList6"/>
    <dgm:cxn modelId="{546F7618-741B-4342-8158-A40DF33F6CFF}" type="presParOf" srcId="{F7D013E3-007A-45F4-8E80-510FE121A8AD}" destId="{DC3C8B72-50B9-4234-A9D9-120A0F0DFEF8}" srcOrd="10" destOrd="0" presId="urn:microsoft.com/office/officeart/2005/8/layout/vList6"/>
    <dgm:cxn modelId="{DF8CD1CA-0BEC-488B-BE31-204238B8B178}" type="presParOf" srcId="{DC3C8B72-50B9-4234-A9D9-120A0F0DFEF8}" destId="{77BE2F95-FE92-4D4A-BE2D-C9D18E836906}" srcOrd="0" destOrd="0" presId="urn:microsoft.com/office/officeart/2005/8/layout/vList6"/>
    <dgm:cxn modelId="{CD96408E-577A-4FA1-8840-1291F29B15F1}" type="presParOf" srcId="{DC3C8B72-50B9-4234-A9D9-120A0F0DFEF8}" destId="{72629B72-585F-4A9E-BF0C-F5CFB7AC3AF2}" srcOrd="1" destOrd="0" presId="urn:microsoft.com/office/officeart/2005/8/layout/vList6"/>
    <dgm:cxn modelId="{BE6723DF-7EAF-41CE-A917-C87F57EE71B6}" type="presParOf" srcId="{F7D013E3-007A-45F4-8E80-510FE121A8AD}" destId="{B8AFF08F-0BF5-4E6F-B738-DD445A96C076}" srcOrd="11" destOrd="0" presId="urn:microsoft.com/office/officeart/2005/8/layout/vList6"/>
    <dgm:cxn modelId="{7691610C-8CB5-4642-B7A2-C1E52EDD4A56}" type="presParOf" srcId="{F7D013E3-007A-45F4-8E80-510FE121A8AD}" destId="{7ECC6C4A-51CA-4BBA-8EF8-F1E1C5BF5068}" srcOrd="12" destOrd="0" presId="urn:microsoft.com/office/officeart/2005/8/layout/vList6"/>
    <dgm:cxn modelId="{C18AFFA0-B9E0-454D-A365-DF52BD50AECD}" type="presParOf" srcId="{7ECC6C4A-51CA-4BBA-8EF8-F1E1C5BF5068}" destId="{5E217489-CCF2-4916-B892-F4E1AAA78862}" srcOrd="0" destOrd="0" presId="urn:microsoft.com/office/officeart/2005/8/layout/vList6"/>
    <dgm:cxn modelId="{0AC4250E-CD6D-4A46-A25B-D08ADFEDA144}" type="presParOf" srcId="{7ECC6C4A-51CA-4BBA-8EF8-F1E1C5BF5068}" destId="{371324B0-DF91-4526-BDEC-3E3B999A7926}" srcOrd="1" destOrd="0" presId="urn:microsoft.com/office/officeart/2005/8/layout/vList6"/>
    <dgm:cxn modelId="{A61B438E-4DD9-4623-A18A-115A764E9BFD}" type="presParOf" srcId="{F7D013E3-007A-45F4-8E80-510FE121A8AD}" destId="{58504831-11C3-4F11-9C77-816ECDDE5945}" srcOrd="13" destOrd="0" presId="urn:microsoft.com/office/officeart/2005/8/layout/vList6"/>
    <dgm:cxn modelId="{C9483295-527B-43B7-91E4-3F90C1D5127E}" type="presParOf" srcId="{F7D013E3-007A-45F4-8E80-510FE121A8AD}" destId="{D02AF2FD-29F1-40CA-815C-FF901984CC49}" srcOrd="14" destOrd="0" presId="urn:microsoft.com/office/officeart/2005/8/layout/vList6"/>
    <dgm:cxn modelId="{5CE76AB6-8127-4653-B54C-AB435393FA21}" type="presParOf" srcId="{D02AF2FD-29F1-40CA-815C-FF901984CC49}" destId="{2A8E806F-F526-469B-AE4C-35243E8C6613}" srcOrd="0" destOrd="0" presId="urn:microsoft.com/office/officeart/2005/8/layout/vList6"/>
    <dgm:cxn modelId="{C03A2244-0070-44A2-A9E9-423E7F88A703}" type="presParOf" srcId="{D02AF2FD-29F1-40CA-815C-FF901984CC49}" destId="{CA3293A5-F934-459F-9DD6-32330AEA4D63}" srcOrd="1" destOrd="0" presId="urn:microsoft.com/office/officeart/2005/8/layout/vList6"/>
    <dgm:cxn modelId="{6EC8D3DD-4217-4EB3-B48B-C5FE114B9496}" type="presParOf" srcId="{F7D013E3-007A-45F4-8E80-510FE121A8AD}" destId="{FAFBC9F5-C784-4495-B383-F31BB84166EC}" srcOrd="15" destOrd="0" presId="urn:microsoft.com/office/officeart/2005/8/layout/vList6"/>
    <dgm:cxn modelId="{63C450F7-BA29-4B81-A628-303BCD0AA795}" type="presParOf" srcId="{F7D013E3-007A-45F4-8E80-510FE121A8AD}" destId="{E3FD8822-96AC-4171-80A3-3F9BF987506C}" srcOrd="16" destOrd="0" presId="urn:microsoft.com/office/officeart/2005/8/layout/vList6"/>
    <dgm:cxn modelId="{2D06AA13-4859-45C1-939E-34260920CD75}" type="presParOf" srcId="{E3FD8822-96AC-4171-80A3-3F9BF987506C}" destId="{8A4D6183-13B5-4AF5-BAA8-F0659EA8EFA5}" srcOrd="0" destOrd="0" presId="urn:microsoft.com/office/officeart/2005/8/layout/vList6"/>
    <dgm:cxn modelId="{65D24376-FB5F-484F-B0E1-3D70537D1371}" type="presParOf" srcId="{E3FD8822-96AC-4171-80A3-3F9BF987506C}" destId="{BBD27A67-F735-4CA4-86EF-D7E124A055E2}" srcOrd="1" destOrd="0" presId="urn:microsoft.com/office/officeart/2005/8/layout/vList6"/>
    <dgm:cxn modelId="{A85CF25C-EE69-4F54-8EAD-D29F20A000A8}" type="presParOf" srcId="{F7D013E3-007A-45F4-8E80-510FE121A8AD}" destId="{4130F41F-F0C7-4563-87CB-23E775B6343B}" srcOrd="17" destOrd="0" presId="urn:microsoft.com/office/officeart/2005/8/layout/vList6"/>
    <dgm:cxn modelId="{BF56CF92-C1D6-4A5E-A452-1B7C3A2D4C5E}" type="presParOf" srcId="{F7D013E3-007A-45F4-8E80-510FE121A8AD}" destId="{E82B70BB-8862-4830-9946-44F6EDF52F2B}" srcOrd="18" destOrd="0" presId="urn:microsoft.com/office/officeart/2005/8/layout/vList6"/>
    <dgm:cxn modelId="{CF9669EB-DFA2-477E-B59F-DB300B51CE9D}" type="presParOf" srcId="{E82B70BB-8862-4830-9946-44F6EDF52F2B}" destId="{C7A7C9B9-834E-4C1B-8B4A-4F8B3046732A}" srcOrd="0" destOrd="0" presId="urn:microsoft.com/office/officeart/2005/8/layout/vList6"/>
    <dgm:cxn modelId="{813C8739-3665-4EB9-BF5F-DB58C59AE5D9}" type="presParOf" srcId="{E82B70BB-8862-4830-9946-44F6EDF52F2B}" destId="{41E9F16E-2082-42A5-8541-3D27CBED19A5}" srcOrd="1" destOrd="0" presId="urn:microsoft.com/office/officeart/2005/8/layout/vList6"/>
    <dgm:cxn modelId="{E2F0AFBD-FA8B-4F3B-8F65-E48503ECFB0F}" type="presParOf" srcId="{F7D013E3-007A-45F4-8E80-510FE121A8AD}" destId="{7C321FA1-9200-4364-ABEC-145DC3BDA20E}" srcOrd="19" destOrd="0" presId="urn:microsoft.com/office/officeart/2005/8/layout/vList6"/>
    <dgm:cxn modelId="{D9C7E1D1-94BE-4854-BC97-9AF6DDBA94EA}" type="presParOf" srcId="{F7D013E3-007A-45F4-8E80-510FE121A8AD}" destId="{509C5EC1-24C2-4EBA-9AE4-B9285F148BC6}" srcOrd="20" destOrd="0" presId="urn:microsoft.com/office/officeart/2005/8/layout/vList6"/>
    <dgm:cxn modelId="{7543E1CA-A677-4D98-AA9B-F1B66BABDD2E}" type="presParOf" srcId="{509C5EC1-24C2-4EBA-9AE4-B9285F148BC6}" destId="{A0A7F83F-A92F-4C2E-9EE6-6A08C5DE8711}" srcOrd="0" destOrd="0" presId="urn:microsoft.com/office/officeart/2005/8/layout/vList6"/>
    <dgm:cxn modelId="{1E2BCBE0-3026-4B1E-88A3-E20793B42DAC}" type="presParOf" srcId="{509C5EC1-24C2-4EBA-9AE4-B9285F148BC6}" destId="{552B8F96-9A59-431D-8AAA-1B48BE21527B}" srcOrd="1" destOrd="0" presId="urn:microsoft.com/office/officeart/2005/8/layout/vList6"/>
    <dgm:cxn modelId="{175177F2-8CC3-4328-8B51-194F3287CA6D}" type="presParOf" srcId="{F7D013E3-007A-45F4-8E80-510FE121A8AD}" destId="{697CA102-041A-4607-B521-073A5225255F}" srcOrd="21" destOrd="0" presId="urn:microsoft.com/office/officeart/2005/8/layout/vList6"/>
    <dgm:cxn modelId="{CA377B68-E0C6-482F-B404-EFCB940197A1}" type="presParOf" srcId="{F7D013E3-007A-45F4-8E80-510FE121A8AD}" destId="{19A660EF-FF81-4E96-87F9-B646AC3D0E18}" srcOrd="22" destOrd="0" presId="urn:microsoft.com/office/officeart/2005/8/layout/vList6"/>
    <dgm:cxn modelId="{51099001-9C08-405C-BA10-072D074B6621}" type="presParOf" srcId="{19A660EF-FF81-4E96-87F9-B646AC3D0E18}" destId="{8B9495AA-4D88-4DAE-AB47-FB7568C5B6CF}" srcOrd="0" destOrd="0" presId="urn:microsoft.com/office/officeart/2005/8/layout/vList6"/>
    <dgm:cxn modelId="{D76B3162-8AED-44F6-90D6-6201E37E6CC2}" type="presParOf" srcId="{19A660EF-FF81-4E96-87F9-B646AC3D0E18}" destId="{4CD15835-AAA5-4109-B440-B4F911A4DEEC}" srcOrd="1" destOrd="0" presId="urn:microsoft.com/office/officeart/2005/8/layout/vList6"/>
    <dgm:cxn modelId="{8CED173C-8549-4C70-855E-FA3F317C8AF1}" type="presParOf" srcId="{F7D013E3-007A-45F4-8E80-510FE121A8AD}" destId="{94D5B9CE-8806-4238-A541-21404876D5BF}" srcOrd="23" destOrd="0" presId="urn:microsoft.com/office/officeart/2005/8/layout/vList6"/>
    <dgm:cxn modelId="{BDC6AEE2-E5CF-485B-81FF-6263907CD047}" type="presParOf" srcId="{F7D013E3-007A-45F4-8E80-510FE121A8AD}" destId="{1B88F344-B0F7-4CA8-A647-0301E38BB82A}" srcOrd="24" destOrd="0" presId="urn:microsoft.com/office/officeart/2005/8/layout/vList6"/>
    <dgm:cxn modelId="{5AA3FA59-2C9E-49C0-8779-54B3292FD1BC}" type="presParOf" srcId="{1B88F344-B0F7-4CA8-A647-0301E38BB82A}" destId="{792FE208-16B4-424C-95BE-16EBC87E5300}" srcOrd="0" destOrd="0" presId="urn:microsoft.com/office/officeart/2005/8/layout/vList6"/>
    <dgm:cxn modelId="{9E23EF71-A7DB-45B0-8967-4B5E523AF0ED}" type="presParOf" srcId="{1B88F344-B0F7-4CA8-A647-0301E38BB82A}" destId="{93408D8F-19D4-4E09-821E-A6B5FECD5777}" srcOrd="1" destOrd="0" presId="urn:microsoft.com/office/officeart/2005/8/layout/vList6"/>
    <dgm:cxn modelId="{958A7237-3236-4BC2-830F-764E30168A2A}" type="presParOf" srcId="{F7D013E3-007A-45F4-8E80-510FE121A8AD}" destId="{C80C1C43-C566-4AA1-9F6B-6B0DD0A6136E}" srcOrd="25" destOrd="0" presId="urn:microsoft.com/office/officeart/2005/8/layout/vList6"/>
    <dgm:cxn modelId="{8BD8C123-6E64-4D87-BAD4-28F8DC59EB28}" type="presParOf" srcId="{F7D013E3-007A-45F4-8E80-510FE121A8AD}" destId="{84240FB3-6CCF-46A3-8C2B-F941386550FE}" srcOrd="26" destOrd="0" presId="urn:microsoft.com/office/officeart/2005/8/layout/vList6"/>
    <dgm:cxn modelId="{9900168E-FF73-419D-88F9-4BEBDC7F3C1D}" type="presParOf" srcId="{84240FB3-6CCF-46A3-8C2B-F941386550FE}" destId="{EC5AD70E-A664-4540-A139-B29EABA64396}" srcOrd="0" destOrd="0" presId="urn:microsoft.com/office/officeart/2005/8/layout/vList6"/>
    <dgm:cxn modelId="{76CE6419-17BD-494E-90A8-B21E64064D1D}" type="presParOf" srcId="{84240FB3-6CCF-46A3-8C2B-F941386550FE}" destId="{7B522791-F7AA-44F1-B236-64551612DCC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04086-ED54-4651-B4AA-EC1AB284BD66}">
      <dsp:nvSpPr>
        <dsp:cNvPr id="0" name=""/>
        <dsp:cNvSpPr/>
      </dsp:nvSpPr>
      <dsp:spPr>
        <a:xfrm>
          <a:off x="4129625" y="1505288"/>
          <a:ext cx="3001717" cy="796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766"/>
              </a:lnTo>
              <a:lnTo>
                <a:pt x="3001717" y="539766"/>
              </a:lnTo>
              <a:lnTo>
                <a:pt x="3001717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2C55F-8DBA-4AA1-BB5F-E77B3AF0FBBD}">
      <dsp:nvSpPr>
        <dsp:cNvPr id="0" name=""/>
        <dsp:cNvSpPr/>
      </dsp:nvSpPr>
      <dsp:spPr>
        <a:xfrm>
          <a:off x="4083905" y="1505288"/>
          <a:ext cx="91440" cy="7961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9766"/>
              </a:lnTo>
              <a:lnTo>
                <a:pt x="92558" y="539766"/>
              </a:lnTo>
              <a:lnTo>
                <a:pt x="92558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72EF0-9F89-4556-BCBF-6303989F29F2}">
      <dsp:nvSpPr>
        <dsp:cNvPr id="0" name=""/>
        <dsp:cNvSpPr/>
      </dsp:nvSpPr>
      <dsp:spPr>
        <a:xfrm>
          <a:off x="1221585" y="1505288"/>
          <a:ext cx="2908040" cy="796181"/>
        </a:xfrm>
        <a:custGeom>
          <a:avLst/>
          <a:gdLst/>
          <a:ahLst/>
          <a:cxnLst/>
          <a:rect l="0" t="0" r="0" b="0"/>
          <a:pathLst>
            <a:path>
              <a:moveTo>
                <a:pt x="2908040" y="0"/>
              </a:moveTo>
              <a:lnTo>
                <a:pt x="2908040" y="539766"/>
              </a:lnTo>
              <a:lnTo>
                <a:pt x="0" y="539766"/>
              </a:lnTo>
              <a:lnTo>
                <a:pt x="0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3B24E-E517-460F-B357-83FB6F569789}">
      <dsp:nvSpPr>
        <dsp:cNvPr id="0" name=""/>
        <dsp:cNvSpPr/>
      </dsp:nvSpPr>
      <dsp:spPr>
        <a:xfrm>
          <a:off x="1872207" y="298611"/>
          <a:ext cx="4514835" cy="1206677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Georgia" panose="02040502050405020303" pitchFamily="18" charset="0"/>
            </a:rPr>
            <a:t>Доходы бюджета </a:t>
          </a:r>
          <a:r>
            <a:rPr lang="ru-RU" sz="1800" kern="1200" dirty="0" smtClean="0">
              <a:latin typeface="Georgia" panose="02040502050405020303" pitchFamily="18" charset="0"/>
            </a:rPr>
            <a:t>–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kern="1200" dirty="0">
            <a:latin typeface="Georgia" panose="02040502050405020303" pitchFamily="18" charset="0"/>
          </a:endParaRPr>
        </a:p>
      </dsp:txBody>
      <dsp:txXfrm>
        <a:off x="1872207" y="298611"/>
        <a:ext cx="4514835" cy="1206677"/>
      </dsp:txXfrm>
    </dsp:sp>
    <dsp:sp modelId="{8691BD35-EF84-47C0-8650-B39004D645CE}">
      <dsp:nvSpPr>
        <dsp:cNvPr id="0" name=""/>
        <dsp:cNvSpPr/>
      </dsp:nvSpPr>
      <dsp:spPr>
        <a:xfrm>
          <a:off x="560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налоговые доходы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60" y="2301469"/>
        <a:ext cx="2442048" cy="1221024"/>
      </dsp:txXfrm>
    </dsp:sp>
    <dsp:sp modelId="{5F22BBB5-7557-46CA-83DA-E70A2236AB2E}">
      <dsp:nvSpPr>
        <dsp:cNvPr id="0" name=""/>
        <dsp:cNvSpPr/>
      </dsp:nvSpPr>
      <dsp:spPr>
        <a:xfrm>
          <a:off x="2955439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неналоговые доходы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2955439" y="2301469"/>
        <a:ext cx="2442048" cy="1221024"/>
      </dsp:txXfrm>
    </dsp:sp>
    <dsp:sp modelId="{845955BB-0151-491A-BD4F-FE6A502991C3}">
      <dsp:nvSpPr>
        <dsp:cNvPr id="0" name=""/>
        <dsp:cNvSpPr/>
      </dsp:nvSpPr>
      <dsp:spPr>
        <a:xfrm>
          <a:off x="5910318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910318" y="2301469"/>
        <a:ext cx="2442048" cy="12210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3E8D9B-4D5C-472B-B350-46FA45F038D6}">
      <dsp:nvSpPr>
        <dsp:cNvPr id="0" name=""/>
        <dsp:cNvSpPr/>
      </dsp:nvSpPr>
      <dsp:spPr>
        <a:xfrm>
          <a:off x="2520282" y="2171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Культура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46846"/>
        <a:ext cx="4803734" cy="268052"/>
      </dsp:txXfrm>
    </dsp:sp>
    <dsp:sp modelId="{CB5544C9-DEFB-49CA-8789-E60BBE9ED6F6}">
      <dsp:nvSpPr>
        <dsp:cNvPr id="0" name=""/>
        <dsp:cNvSpPr/>
      </dsp:nvSpPr>
      <dsp:spPr>
        <a:xfrm>
          <a:off x="771557" y="2171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495 011,9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(99,5%)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19618"/>
        <a:ext cx="1713830" cy="322508"/>
      </dsp:txXfrm>
    </dsp:sp>
    <dsp:sp modelId="{0FB3533A-8BBE-462E-B518-BE8FDBD01567}">
      <dsp:nvSpPr>
        <dsp:cNvPr id="0" name=""/>
        <dsp:cNvSpPr/>
      </dsp:nvSpPr>
      <dsp:spPr>
        <a:xfrm>
          <a:off x="2520282" y="395314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образования и воспитания в городском округе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439989"/>
        <a:ext cx="4803734" cy="268052"/>
      </dsp:txXfrm>
    </dsp:sp>
    <dsp:sp modelId="{AB6F5C39-3946-413A-BE2D-C758954BC2C3}">
      <dsp:nvSpPr>
        <dsp:cNvPr id="0" name=""/>
        <dsp:cNvSpPr/>
      </dsp:nvSpPr>
      <dsp:spPr>
        <a:xfrm>
          <a:off x="771557" y="395314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3 713 465,7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(92,9%)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412761"/>
        <a:ext cx="1713830" cy="322508"/>
      </dsp:txXfrm>
    </dsp:sp>
    <dsp:sp modelId="{370869FB-CF7A-4F26-BF37-68484D261832}">
      <dsp:nvSpPr>
        <dsp:cNvPr id="0" name=""/>
        <dsp:cNvSpPr/>
      </dsp:nvSpPr>
      <dsp:spPr>
        <a:xfrm>
          <a:off x="2520282" y="792088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защита населения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836763"/>
        <a:ext cx="4803734" cy="268052"/>
      </dsp:txXfrm>
    </dsp:sp>
    <dsp:sp modelId="{B4B64F95-4CC2-4E68-AFEF-AF3B7CF5228C}">
      <dsp:nvSpPr>
        <dsp:cNvPr id="0" name=""/>
        <dsp:cNvSpPr/>
      </dsp:nvSpPr>
      <dsp:spPr>
        <a:xfrm>
          <a:off x="771557" y="788457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130 628,1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(91,1%)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805904"/>
        <a:ext cx="1713830" cy="322508"/>
      </dsp:txXfrm>
    </dsp:sp>
    <dsp:sp modelId="{F8BD5563-281E-4387-9BFA-9755847DC452}">
      <dsp:nvSpPr>
        <dsp:cNvPr id="0" name=""/>
        <dsp:cNvSpPr/>
      </dsp:nvSpPr>
      <dsp:spPr>
        <a:xfrm>
          <a:off x="2520282" y="1181601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Спорт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1226276"/>
        <a:ext cx="4803734" cy="268052"/>
      </dsp:txXfrm>
    </dsp:sp>
    <dsp:sp modelId="{2746F9D5-A47B-460D-BFBA-9B05FD60A746}">
      <dsp:nvSpPr>
        <dsp:cNvPr id="0" name=""/>
        <dsp:cNvSpPr/>
      </dsp:nvSpPr>
      <dsp:spPr>
        <a:xfrm>
          <a:off x="771557" y="1181601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284 251,9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(99,1%)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1199048"/>
        <a:ext cx="1713830" cy="322508"/>
      </dsp:txXfrm>
    </dsp:sp>
    <dsp:sp modelId="{CF2BE204-88D3-4FA7-9860-4E0B3A915A4F}">
      <dsp:nvSpPr>
        <dsp:cNvPr id="0" name=""/>
        <dsp:cNvSpPr/>
      </dsp:nvSpPr>
      <dsp:spPr>
        <a:xfrm>
          <a:off x="2520282" y="1574744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Экология и окружающая среда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1619419"/>
        <a:ext cx="4803734" cy="268052"/>
      </dsp:txXfrm>
    </dsp:sp>
    <dsp:sp modelId="{F05E8430-1947-4C52-BAD2-4F643AB377B4}">
      <dsp:nvSpPr>
        <dsp:cNvPr id="0" name=""/>
        <dsp:cNvSpPr/>
      </dsp:nvSpPr>
      <dsp:spPr>
        <a:xfrm>
          <a:off x="771557" y="1574744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20 975,6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(90,6%)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1592191"/>
        <a:ext cx="1713830" cy="322508"/>
      </dsp:txXfrm>
    </dsp:sp>
    <dsp:sp modelId="{72629B72-585F-4A9E-BF0C-F5CFB7AC3AF2}">
      <dsp:nvSpPr>
        <dsp:cNvPr id="0" name=""/>
        <dsp:cNvSpPr/>
      </dsp:nvSpPr>
      <dsp:spPr>
        <a:xfrm>
          <a:off x="2520282" y="1967887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Безопасность населения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2012562"/>
        <a:ext cx="4803734" cy="268052"/>
      </dsp:txXfrm>
    </dsp:sp>
    <dsp:sp modelId="{77BE2F95-FE92-4D4A-BE2D-C9D18E836906}">
      <dsp:nvSpPr>
        <dsp:cNvPr id="0" name=""/>
        <dsp:cNvSpPr/>
      </dsp:nvSpPr>
      <dsp:spPr>
        <a:xfrm>
          <a:off x="771557" y="1967887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64 387,8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(90,7%)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1985334"/>
        <a:ext cx="1713830" cy="322508"/>
      </dsp:txXfrm>
    </dsp:sp>
    <dsp:sp modelId="{371324B0-DF91-4526-BDEC-3E3B999A7926}">
      <dsp:nvSpPr>
        <dsp:cNvPr id="0" name=""/>
        <dsp:cNvSpPr/>
      </dsp:nvSpPr>
      <dsp:spPr>
        <a:xfrm>
          <a:off x="2520282" y="2361030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"Жилище"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2405705"/>
        <a:ext cx="4803734" cy="268052"/>
      </dsp:txXfrm>
    </dsp:sp>
    <dsp:sp modelId="{5E217489-CCF2-4916-B892-F4E1AAA78862}">
      <dsp:nvSpPr>
        <dsp:cNvPr id="0" name=""/>
        <dsp:cNvSpPr/>
      </dsp:nvSpPr>
      <dsp:spPr>
        <a:xfrm>
          <a:off x="771557" y="2361030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44 278,0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(99,5%)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2378477"/>
        <a:ext cx="1713830" cy="322508"/>
      </dsp:txXfrm>
    </dsp:sp>
    <dsp:sp modelId="{CA3293A5-F934-459F-9DD6-32330AEA4D63}">
      <dsp:nvSpPr>
        <dsp:cNvPr id="0" name=""/>
        <dsp:cNvSpPr/>
      </dsp:nvSpPr>
      <dsp:spPr>
        <a:xfrm>
          <a:off x="2520282" y="2754174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современной комфортной городской среды на территории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2798849"/>
        <a:ext cx="4803734" cy="268052"/>
      </dsp:txXfrm>
    </dsp:sp>
    <dsp:sp modelId="{2A8E806F-F526-469B-AE4C-35243E8C6613}">
      <dsp:nvSpPr>
        <dsp:cNvPr id="0" name=""/>
        <dsp:cNvSpPr/>
      </dsp:nvSpPr>
      <dsp:spPr>
        <a:xfrm>
          <a:off x="771557" y="2754174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1 014 210,6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(91,9%)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2771621"/>
        <a:ext cx="1713830" cy="322508"/>
      </dsp:txXfrm>
    </dsp:sp>
    <dsp:sp modelId="{BBD27A67-F735-4CA4-86EF-D7E124A055E2}">
      <dsp:nvSpPr>
        <dsp:cNvPr id="0" name=""/>
        <dsp:cNvSpPr/>
      </dsp:nvSpPr>
      <dsp:spPr>
        <a:xfrm>
          <a:off x="2520282" y="3147317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Предпринимательство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3191992"/>
        <a:ext cx="4803734" cy="268052"/>
      </dsp:txXfrm>
    </dsp:sp>
    <dsp:sp modelId="{8A4D6183-13B5-4AF5-BAA8-F0659EA8EFA5}">
      <dsp:nvSpPr>
        <dsp:cNvPr id="0" name=""/>
        <dsp:cNvSpPr/>
      </dsp:nvSpPr>
      <dsp:spPr>
        <a:xfrm>
          <a:off x="771557" y="3147317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54 380,0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(91,5%)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3164764"/>
        <a:ext cx="1713830" cy="322508"/>
      </dsp:txXfrm>
    </dsp:sp>
    <dsp:sp modelId="{41E9F16E-2082-42A5-8541-3D27CBED19A5}">
      <dsp:nvSpPr>
        <dsp:cNvPr id="0" name=""/>
        <dsp:cNvSpPr/>
      </dsp:nvSpPr>
      <dsp:spPr>
        <a:xfrm>
          <a:off x="2520282" y="3540460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Эффективная власть 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3585135"/>
        <a:ext cx="4803734" cy="268052"/>
      </dsp:txXfrm>
    </dsp:sp>
    <dsp:sp modelId="{C7A7C9B9-834E-4C1B-8B4A-4F8B3046732A}">
      <dsp:nvSpPr>
        <dsp:cNvPr id="0" name=""/>
        <dsp:cNvSpPr/>
      </dsp:nvSpPr>
      <dsp:spPr>
        <a:xfrm>
          <a:off x="771557" y="3540460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1 097 102,3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(95,7%)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3557907"/>
        <a:ext cx="1713830" cy="322508"/>
      </dsp:txXfrm>
    </dsp:sp>
    <dsp:sp modelId="{552B8F96-9A59-431D-8AAA-1B48BE21527B}">
      <dsp:nvSpPr>
        <dsp:cNvPr id="0" name=""/>
        <dsp:cNvSpPr/>
      </dsp:nvSpPr>
      <dsp:spPr>
        <a:xfrm>
          <a:off x="2520282" y="3933604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системы информирования населения о деятельности органов местного самоуправления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3978279"/>
        <a:ext cx="4803734" cy="268052"/>
      </dsp:txXfrm>
    </dsp:sp>
    <dsp:sp modelId="{A0A7F83F-A92F-4C2E-9EE6-6A08C5DE8711}">
      <dsp:nvSpPr>
        <dsp:cNvPr id="0" name=""/>
        <dsp:cNvSpPr/>
      </dsp:nvSpPr>
      <dsp:spPr>
        <a:xfrm>
          <a:off x="771557" y="3933604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52 402,1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(99,2%)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3951051"/>
        <a:ext cx="1713830" cy="322508"/>
      </dsp:txXfrm>
    </dsp:sp>
    <dsp:sp modelId="{4CD15835-AAA5-4109-B440-B4F911A4DEEC}">
      <dsp:nvSpPr>
        <dsp:cNvPr id="0" name=""/>
        <dsp:cNvSpPr/>
      </dsp:nvSpPr>
      <dsp:spPr>
        <a:xfrm>
          <a:off x="2520282" y="4326747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 функционирование дорожно-транспортного комплекса городского округа Домодедово 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4371422"/>
        <a:ext cx="4803734" cy="268052"/>
      </dsp:txXfrm>
    </dsp:sp>
    <dsp:sp modelId="{8B9495AA-4D88-4DAE-AB47-FB7568C5B6CF}">
      <dsp:nvSpPr>
        <dsp:cNvPr id="0" name=""/>
        <dsp:cNvSpPr/>
      </dsp:nvSpPr>
      <dsp:spPr>
        <a:xfrm>
          <a:off x="771557" y="4326747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676 416,6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(77,5%)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4344194"/>
        <a:ext cx="1713830" cy="322508"/>
      </dsp:txXfrm>
    </dsp:sp>
    <dsp:sp modelId="{93408D8F-19D4-4E09-821E-A6B5FECD5777}">
      <dsp:nvSpPr>
        <dsp:cNvPr id="0" name=""/>
        <dsp:cNvSpPr/>
      </dsp:nvSpPr>
      <dsp:spPr>
        <a:xfrm>
          <a:off x="2520282" y="4719890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Архитектура и градостроительство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4764565"/>
        <a:ext cx="4803734" cy="268052"/>
      </dsp:txXfrm>
    </dsp:sp>
    <dsp:sp modelId="{792FE208-16B4-424C-95BE-16EBC87E5300}">
      <dsp:nvSpPr>
        <dsp:cNvPr id="0" name=""/>
        <dsp:cNvSpPr/>
      </dsp:nvSpPr>
      <dsp:spPr>
        <a:xfrm>
          <a:off x="771557" y="4719890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32 260,2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(94,2%)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4737337"/>
        <a:ext cx="1713830" cy="322508"/>
      </dsp:txXfrm>
    </dsp:sp>
    <dsp:sp modelId="{7B522791-F7AA-44F1-B236-64551612DCC3}">
      <dsp:nvSpPr>
        <dsp:cNvPr id="0" name=""/>
        <dsp:cNvSpPr/>
      </dsp:nvSpPr>
      <dsp:spPr>
        <a:xfrm>
          <a:off x="2520282" y="5112569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и развитие инженерной инфраструктуры и энергоэффективности на территории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5157244"/>
        <a:ext cx="4803734" cy="268052"/>
      </dsp:txXfrm>
    </dsp:sp>
    <dsp:sp modelId="{EC5AD70E-A664-4540-A139-B29EABA64396}">
      <dsp:nvSpPr>
        <dsp:cNvPr id="0" name=""/>
        <dsp:cNvSpPr/>
      </dsp:nvSpPr>
      <dsp:spPr>
        <a:xfrm>
          <a:off x="771557" y="5113033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32 552,6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(11,5%)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5130480"/>
        <a:ext cx="1713830" cy="3225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0.00087</cdr:x>
      <cdr:y>0</cdr:y>
    </cdr:from>
    <cdr:to>
      <cdr:x>0.11476</cdr:x>
      <cdr:y>0.16667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88" y="-1052736"/>
          <a:ext cx="936091" cy="432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2019 год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5E10CA7-BBEA-4EF3-884B-0B0CF035B57D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7713"/>
            <a:ext cx="4967287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58F918-3DDE-4F17-AE4B-951755776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59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04D913-ADC6-40DF-BB74-8E58EF4FEC5A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CBABEE-18B9-4A1F-B645-068F7FB3F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707A2-CF8C-4D1A-BE48-40644E7714D7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AB24E-A641-49BD-BDA8-9A638EFBA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FBB0A-3B58-4C5A-9506-3F83057CCF64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99585-26AC-4D80-99D4-027223101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D802-1231-44EB-852B-231C8C1F6B3E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3CAE6-66AD-44FD-8403-CE839602F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721BBA-0082-434D-8870-D5FF261B7EA8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1A6DB5-3BC6-432B-B49D-B976DA954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33D3A-A907-4191-BB28-3A54E70ED366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71872-639A-42D6-8134-2D81ACED1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64BC22-80D9-4F55-BA6A-75EAC49D7634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FAD031-5DA8-4977-A462-E56665B77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09036-69FB-41C2-8480-24B09DD4E1AB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564E-6B50-42EB-8319-DB5BAAE09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05773-0A16-489B-893A-BDEBF5D34F22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B9139-32FF-4697-A2E7-9B0D52055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5E424A-D11A-4D8F-AB02-E29BD7FE3B9E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41442E-B78C-45A5-B5EA-2B978FF5B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53EAE9C-3C1B-4EBA-9DD4-B7F8FDE35E67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D07D64-14B7-4744-BC55-36C4962C7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5805D39-F4CA-4905-A79C-564E13AF9B42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1DD700E-8A6F-4FEA-A2B9-1B66F0207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0" r:id="rId2"/>
    <p:sldLayoutId id="2147483697" r:id="rId3"/>
    <p:sldLayoutId id="2147483691" r:id="rId4"/>
    <p:sldLayoutId id="2147483698" r:id="rId5"/>
    <p:sldLayoutId id="2147483692" r:id="rId6"/>
    <p:sldLayoutId id="2147483693" r:id="rId7"/>
    <p:sldLayoutId id="2147483699" r:id="rId8"/>
    <p:sldLayoutId id="2147483700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0C12BAE6E1420AF2113415339012614C11561CC51C55FCD68836CFDDEED4D96541559713BD7F408kD2C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40C12BAE6E1420AF2113415339012614C11561CC50C55FCD68836CFDDEkE2DG" TargetMode="External"/><Relationship Id="rId5" Type="http://schemas.openxmlformats.org/officeDocument/2006/relationships/hyperlink" Target="consultantplus://offline/ref=40C12BAE6E1420AF2113415339012614C01C60CC5AC75FCD68836CFDDEkE2DG" TargetMode="External"/><Relationship Id="rId4" Type="http://schemas.openxmlformats.org/officeDocument/2006/relationships/hyperlink" Target="consultantplus://offline/ref=40C12BAE6E1420AF2113415339012614C31665C352CE02C760DA60FFD9E21281535C55703BD7F4k028G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Georgia" panose="02040502050405020303" pitchFamily="18" charset="0"/>
              </a:rPr>
              <a:t>Бюджет для граждан на основании Решения Совета депутатов городского округа Домодедово </a:t>
            </a:r>
            <a:r>
              <a:rPr lang="ru-RU" sz="2400" dirty="0">
                <a:latin typeface="Georgia" panose="02040502050405020303" pitchFamily="18" charset="0"/>
              </a:rPr>
              <a:t>«Об отчете об исполнении бюджета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>
                <a:latin typeface="Georgia" panose="02040502050405020303" pitchFamily="18" charset="0"/>
              </a:rPr>
              <a:t>городского округа Домодедово за </a:t>
            </a:r>
            <a:r>
              <a:rPr lang="ru-RU" sz="2400" dirty="0" smtClean="0">
                <a:latin typeface="Georgia" panose="02040502050405020303" pitchFamily="18" charset="0"/>
              </a:rPr>
              <a:t>2019 </a:t>
            </a:r>
            <a:r>
              <a:rPr lang="ru-RU" sz="2400" dirty="0">
                <a:latin typeface="Georgia" panose="02040502050405020303" pitchFamily="18" charset="0"/>
              </a:rPr>
              <a:t>год»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 </a:t>
            </a:r>
            <a:endParaRPr lang="ru-RU" sz="2400" dirty="0">
              <a:latin typeface="Georgia" panose="02040502050405020303" pitchFamily="18" charset="0"/>
            </a:endParaRPr>
          </a:p>
        </p:txBody>
      </p:sp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188913"/>
            <a:ext cx="863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</a:t>
            </a:r>
            <a:r>
              <a:rPr lang="ru-RU" sz="1400" dirty="0" smtClean="0">
                <a:latin typeface="Georgia" panose="02040502050405020303" pitchFamily="18" charset="0"/>
              </a:rPr>
              <a:t>самоуправления</a:t>
            </a:r>
            <a:endParaRPr lang="ru-RU" sz="1400" dirty="0">
              <a:latin typeface="Georgia" panose="02040502050405020303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11560" y="2780928"/>
            <a:ext cx="2124475" cy="1095896"/>
            <a:chOff x="0" y="0"/>
            <a:chExt cx="2124475" cy="10958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kern="1200" dirty="0" smtClean="0">
                  <a:latin typeface="Georgia" panose="02040502050405020303" pitchFamily="18" charset="0"/>
                </a:rPr>
                <a:t>Бюджет</a:t>
              </a:r>
              <a:endParaRPr lang="ru-RU" sz="3200" b="1" kern="1200" dirty="0">
                <a:latin typeface="Georgia" panose="02040502050405020303" pitchFamily="18" charset="0"/>
              </a:endParaRPr>
            </a:p>
          </p:txBody>
        </p:sp>
      </p:grpSp>
      <p:sp>
        <p:nvSpPr>
          <p:cNvPr id="8" name="Стрелка вправо 7"/>
          <p:cNvSpPr/>
          <p:nvPr/>
        </p:nvSpPr>
        <p:spPr>
          <a:xfrm>
            <a:off x="2751552" y="2780928"/>
            <a:ext cx="1039615" cy="1095896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3759050" y="1772816"/>
            <a:ext cx="2088232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Доходы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  <p:sp>
        <p:nvSpPr>
          <p:cNvPr id="10" name="Плюс 9"/>
          <p:cNvSpPr/>
          <p:nvPr/>
        </p:nvSpPr>
        <p:spPr>
          <a:xfrm>
            <a:off x="4644008" y="3214292"/>
            <a:ext cx="318316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314934" y="4283613"/>
            <a:ext cx="3182287" cy="15121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Georgia" panose="02040502050405020303" pitchFamily="18" charset="0"/>
              </a:rPr>
              <a:t>Источники финансирования дефицита бюджета</a:t>
            </a:r>
            <a:endParaRPr lang="ru-RU" sz="2400" b="1" dirty="0">
              <a:latin typeface="Georgia" panose="02040502050405020303" pitchFamily="18" charset="0"/>
            </a:endParaRPr>
          </a:p>
        </p:txBody>
      </p:sp>
      <p:sp>
        <p:nvSpPr>
          <p:cNvPr id="12" name="Равно 11"/>
          <p:cNvSpPr/>
          <p:nvPr/>
        </p:nvSpPr>
        <p:spPr>
          <a:xfrm>
            <a:off x="6065173" y="3214292"/>
            <a:ext cx="432048" cy="32911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60232" y="2643256"/>
            <a:ext cx="2016223" cy="14685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Расходы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0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816063"/>
              </p:ext>
            </p:extLst>
          </p:nvPr>
        </p:nvGraphicFramePr>
        <p:xfrm>
          <a:off x="395535" y="908721"/>
          <a:ext cx="8568953" cy="43380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58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«Предпринимательство  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32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«Содействие занятости населения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797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Уровень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официально регистрируемой безработицы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0,50-0,52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пострадавших в результате несчастных случаев на производстве со смертельным  исходом, в расчете на 1 000 работающих (по кругу организаций муниципальной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собственности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Кч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0,064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064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Удельный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вес рабочих мест, на которых проведена специальная оценка условий  труда, в общем количестве рабочих мест (по кругу организаций муниципальной собственности)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279332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414834"/>
              </p:ext>
            </p:extLst>
          </p:nvPr>
        </p:nvGraphicFramePr>
        <p:xfrm>
          <a:off x="395535" y="908721"/>
          <a:ext cx="8568953" cy="59401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«Предпринимательство  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  «Развитие конкуренции в городском округе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797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обоснованных, частично обоснованных жалоб в Федеральную антимонопольную службу (от общего количества опубликованных торгов)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 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общей экономии денежных средств от общей суммы объявленных торгов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 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несостоявшихся торгов от общего количества объявленных торгов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396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4. 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участников на торгах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9989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5.  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закупок среди субъектов малого предпринимательства, социально ориентированных некоммерческих организаций, осуществляемых в соответствии с Федеральным законом от 05.04.2013 № 44-ФЗ «О контрактной системе в сфере закупок товаров, работ, услуг для обеспечения государственных и муниципальных нужд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49,71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6. 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реализованных требований Стандарта развития конкуренции в Московской области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143278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90876"/>
              </p:ext>
            </p:extLst>
          </p:nvPr>
        </p:nvGraphicFramePr>
        <p:xfrm>
          <a:off x="395535" y="908721"/>
          <a:ext cx="8568953" cy="49685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«Предпринимательство  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  «Инвестиции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9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Территории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промышленного роста. Заполнение промышленных площадок, индустриальных парков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27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созданных рабочих мест, 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263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среднемесячной  заработной платы работников организаций, не относящихся к субъектам малого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предпринимательства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 6.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привлеченных резидентов индустриальных парков, технопарков, промышленных площадок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 7.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резидентов индустриальных парков, технопарков, промышленных площадок начавших производство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3243211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524095"/>
              </p:ext>
            </p:extLst>
          </p:nvPr>
        </p:nvGraphicFramePr>
        <p:xfrm>
          <a:off x="395536" y="908721"/>
          <a:ext cx="8568952" cy="44934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«Предпринимательство  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  «Инвестиции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 8.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созданных новых индустриальных парков, технопарков, промышленных площадок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Инвестируй в Подмосковье - Объем инвестиций, привлеченных в основной капитал (без учета бюджетных инвестиций и жилищного строительства), на душу населения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10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9.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Зарплата без долгов - задолженность по выплате заработной платы (кол-во организаций; численность работников, сумма задолженности)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6256220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074385"/>
              </p:ext>
            </p:extLst>
          </p:nvPr>
        </p:nvGraphicFramePr>
        <p:xfrm>
          <a:off x="395535" y="908721"/>
          <a:ext cx="8568953" cy="48675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«Предпринимательство  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5 «Развитие потребительского рынка и услуг на территории городского округа Домодедово 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Обеспеченность населения площадью торговых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кв.м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1000 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1080,6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1131,39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проведенных ярмарок на одно место, включенное в сводный перечень мест для проведения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ярмарок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86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доставок товаров автолавками и автомагазинами в сельские населенные пункты городского округа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Домодедово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неделю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4.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ликвидированных розничных рынков, несоответствующих требованиям законодательства, от общего количества выявленных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несанкционированных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66,67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570856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167577"/>
              </p:ext>
            </p:extLst>
          </p:nvPr>
        </p:nvGraphicFramePr>
        <p:xfrm>
          <a:off x="395535" y="908721"/>
          <a:ext cx="8568953" cy="48515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«Предпринимательство  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5 «Развитие потребительского рынка и услуг на территории городского округа Домодедово 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5.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введенных объектов по продаже отечественной сельскохозяйственной продукции «Подмосковный фермер»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6.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населения услугами общественного питания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пос./мест на 1000 жителей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7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введенных банных объектов по программе "100 бань Подмосковья"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8.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кладбищ, соответствующих требованиям Порядка деятельности общественных кладбищ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78,73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02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9.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Ликвидация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незаконных нестационарных торговых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баллы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6098742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299746"/>
              </p:ext>
            </p:extLst>
          </p:nvPr>
        </p:nvGraphicFramePr>
        <p:xfrm>
          <a:off x="395535" y="908721"/>
          <a:ext cx="8568953" cy="49769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«Предпринимательство  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5 «Развитие потребительского рынка и услуг на территории городского округа Домодедово 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10. Прирост рабочих мест на объектах бытовых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раб.мест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5294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92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11.  Прирост посадочных мест на объектах общественного питания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посадочное место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9051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12. Доля обслуживаемых населенных пунктов от общего числа населенных пунктов муниципального образования, соответствующих критериям отбора получателей субсидии на частичную компенсацию транспортных расходов организаций и индивидуальных предпринимателей по доставке продовольственных и не продовольственных товаров в сельские населенные пункты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13. Доля обращений по вопросу защиты прав потребителей от общего количества поступивших обращений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A"/>
                          </a:solidFill>
                          <a:effectLst/>
                          <a:latin typeface="Times New Roman"/>
                        </a:rPr>
                        <a:t>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083323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693064"/>
              </p:ext>
            </p:extLst>
          </p:nvPr>
        </p:nvGraphicFramePr>
        <p:xfrm>
          <a:off x="395535" y="908721"/>
          <a:ext cx="8568953" cy="3456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«Предпринимательство  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5 «Развитие потребительского рынка и услуг на территории городского округа Домодедово 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9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14.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Инвентаризация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 захоронения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A"/>
                          </a:solidFill>
                          <a:effectLst/>
                          <a:latin typeface="Times New Roman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A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15. 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Наличие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территории городского округа Домодедово муниципального казенного учреждения в сфере погребения и похоронного дела по принципу: 1 городской округ - 1 МКУ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068368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105257"/>
              </p:ext>
            </p:extLst>
          </p:nvPr>
        </p:nvGraphicFramePr>
        <p:xfrm>
          <a:off x="395535" y="908721"/>
          <a:ext cx="8568953" cy="4898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32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  «Развитие информационной и технической инфраструктуры экосистемы цифровой экономики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рабочих мест, обеспеченных необходимым компьютерным оборудованием и услугами связи в соответствии с требованиями нормативных правовых актов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Стоимостная доля закупаемого и арендуемого ОМСУ муниципального образования Московской области иностранного ПО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140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доли защищенных по требованиям безопасности информации информационных систем, используемых ОМСУ муниципального образования Московской области, в соответствии с категорией обрабатываемой информации, а также персональных компьютеров, используемых на рабочих местах работников, обеспеченных антивирусным программным обеспечением с регулярным обновлением соответствующих баз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010888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402383"/>
              </p:ext>
            </p:extLst>
          </p:nvPr>
        </p:nvGraphicFramePr>
        <p:xfrm>
          <a:off x="395535" y="908721"/>
          <a:ext cx="8568953" cy="50054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6027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86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92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15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  «Развитие информационной и технической инфраструктуры экосистемы цифровой экономики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22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работников ОМСУ муниципального образования Московской области, обеспеченных средствами электронной подписи в соответствии с установленными требованиями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053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документов служебной переписки ОМСУ муниципального образования Московской области и их подведомственных учреждений с ЦИОГВ и ГО Московской области, подведомственными ЦИОГВ и ГО Московской области организациями и учреждениями, не содержащих персональные данные и конфиденциальные сведения и направляемых исключительно в электронном виде с использованием МСЭД и средств электронной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подписи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145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доли граждан, использующих механизм получения государственных и муниципальных услуг в электронной форме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доли граждан, зарегистрированных в ЕСИА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0984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58646934"/>
              </p:ext>
            </p:extLst>
          </p:nvPr>
        </p:nvGraphicFramePr>
        <p:xfrm>
          <a:off x="395536" y="260648"/>
          <a:ext cx="835292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0329725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762964"/>
              </p:ext>
            </p:extLst>
          </p:nvPr>
        </p:nvGraphicFramePr>
        <p:xfrm>
          <a:off x="395535" y="908721"/>
          <a:ext cx="8568953" cy="45440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7853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96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74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21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  «Развитие информационной и технической инфраструктуры экосистемы цифровой экономики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4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Качественные услуги – Доля муниципальных (государственных) услуг,  по которым нарушены регламентные сроки.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Удобные услуги – Доля муниципальных (государственных) услуг, по которым заявления поданы в электронном виде через региональный портал государственных и муниципальных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Ответь вовремя - Доля жалоб, поступивших на портал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Добродел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», по которым нарушен срок подготовки ответа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16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ОМСУ муниципального образования Московской области и их подведомственных учреждений, использующих региональные межведомственные информационные системы поддержки обеспечивающих функций и контроля результативности деятельности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885964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912131"/>
              </p:ext>
            </p:extLst>
          </p:nvPr>
        </p:nvGraphicFramePr>
        <p:xfrm>
          <a:off x="395536" y="908721"/>
          <a:ext cx="8568952" cy="46085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7853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96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74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595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  «Развитие информационной и технической инфраструктуры экосистемы цифровой экономики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используемых в деятельности ОМСУ муниципального образования Московской области информационно-аналитических сервисов ЕИАС ЖКХ МО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81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муниципальных дошкольных образовательных организаций и муниципальных общеобразовательных организаций в муниципальном образовании Московской области, подключенных к сети Интернет на скорости: для дошкольных образовательных организаций – не менее 2 Мбит/с; для общеобразовательных организаций, расположенных в городских поселениях и городских округах, – не менее 100 Мбит/с; для общеобразовательных организаций, расположенных в сельских населенных пунктах, – не менее 50 Мбит/с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5538802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170184"/>
              </p:ext>
            </p:extLst>
          </p:nvPr>
        </p:nvGraphicFramePr>
        <p:xfrm>
          <a:off x="395535" y="908721"/>
          <a:ext cx="8568953" cy="5184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  «Развитие информационной и технической инфраструктуры экосистемы цифровой экономики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137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современных компьютеров (со сроком эксплуатации не более семи лет) на 100 обучающихся в общеобразовательных организациях муниципального образования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39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муниципальных организаций в муниципальном образовании Московской области, обеспеченных современными аппаратно-программными комплексами со средствами криптографической защиты информации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98,75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22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доли положительно рассмотренных заявлений на размещение антенно-мачтовых сооружений связи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многоквартирных домов, имеющих возможность пользоваться услугами проводного и мобильного доступа в информационно-телекоммуникационную сеть Интернет на скорости не менее 1 Мбит/с, предоставляемыми не менее чем 2 операторами связи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домашних хозяйств в муниципальном образовании Московской области, имеющих широкополосный доступ к сети Интернет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862975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021739"/>
              </p:ext>
            </p:extLst>
          </p:nvPr>
        </p:nvGraphicFramePr>
        <p:xfrm>
          <a:off x="395535" y="908721"/>
          <a:ext cx="8568953" cy="56447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  «Развитие информационной и технической инфраструктуры экосистемы цифровой экономики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8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муниципальных учреждений культуры, обеспеченных доступом в информационно-телекоммуникационную сеть Интернет на скорости: для учреждений культуры, расположенных в городских населенных пунктах, – не менее 50 Мбит/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с;для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учреждений культуры, расположенных в сельских населенных пунктах, – не менее 10 Мбит/с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1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Результативные услуги – Доля отказов в предоставлении муниципальных (государственных)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21,46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8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Повторные обращения – Доля обращений, поступивших на портал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Добродел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», по которым поступили повторные обращения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35,64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13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Отложенные решения – Доля отложенных решений от числа ответов, предоставленных на портале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Добродел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 (по проблемам со сроком решения 8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р.д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27,46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855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муниципальных образований Московской области, в которых внедрена целевая модель цифровой образовательной среды в образовательных организациях, реализующих образовательные программы общего образования и среднего профессионального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88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образовательных организаций, у которых есть широкополосный доступ к сети Интернет (не менее 100 Мбит/с), за исключением дошкольных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Указной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5225297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00272"/>
              </p:ext>
            </p:extLst>
          </p:nvPr>
        </p:nvGraphicFramePr>
        <p:xfrm>
          <a:off x="395535" y="908721"/>
          <a:ext cx="8568953" cy="39577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2 «Снижение административных барьеров, повышение качества и доступности предоставления государственных и муниципальных услуг, в том числе на базе многофункциональных центров предоставления государственных и муниципальных услуг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34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граждан, имеющих доступ к получению государственных и муниципальных услуг по принципу «одного окна» по месту пребывания, в том числе в МФЦ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2E2E2E"/>
                          </a:solidFill>
                          <a:effectLst/>
                          <a:latin typeface="Times New Roman"/>
                        </a:rPr>
                        <a:t>Среднее время ожидания в очереди для получения государственных (муниципальных)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мин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2,53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52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2E2E2E"/>
                          </a:solidFill>
                          <a:effectLst/>
                          <a:latin typeface="Times New Roman"/>
                        </a:rPr>
                        <a:t>Доля заявителей, ожидающих в очереди более 12 минут, 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Уровень удовлетворенности граждан качеством предоставления государственных и муниципальных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0539788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83462"/>
              </p:ext>
            </p:extLst>
          </p:nvPr>
        </p:nvGraphicFramePr>
        <p:xfrm>
          <a:off x="395535" y="908721"/>
          <a:ext cx="8568953" cy="25922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3  «Развитие муниципальной службы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33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муниципальных служащих, прошедших обучение по программам профессиональной переподготовки и повышения квалификации от общего числа муниципальных служащих Администрации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5862433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5000"/>
              </p:ext>
            </p:extLst>
          </p:nvPr>
        </p:nvGraphicFramePr>
        <p:xfrm>
          <a:off x="395535" y="908721"/>
          <a:ext cx="8568953" cy="4464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5  «Управление муниципальными финансами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Обеспечение ежегодного прироста налоговых и неналоговых доходов бюджета городского округа Домодедово в отчетном финансовом году к поступлениям в году, предшествующем отчетному финансовому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году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5800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отношения объема расходов на обслуживание муниципального долга городского округа Домодедово к объему расходов бюджета городского округа Домодедово (за исключением объема расходов, которые осуществляются за счет субвенций, предоставляемых из бюджетов бюджетной системы Российской Федерации), на уровне, не превышающем 5 %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≤ 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доли налоговой задолженности к собственным налоговым поступлениям в консолидированный бюджет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коэффициент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366632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369955"/>
              </p:ext>
            </p:extLst>
          </p:nvPr>
        </p:nvGraphicFramePr>
        <p:xfrm>
          <a:off x="395535" y="908721"/>
          <a:ext cx="8568953" cy="55794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20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62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061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6  «Обеспечение деятельности Администрации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неисполненных предписаний (представлений) ОМСУ  и их должностными лицами об устранении нарушений, по которым приняты судебные решения, вступившие в законную силу в соответствии со ст.19.5 КоАП 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РФ</a:t>
                      </a:r>
                    </a:p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09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граждан, подписавшихся на периодические издания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315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выплаченных поощрений председателям домовых комитетов (старших по домам), старостам и председателям уличных комитетов за проводимую общественную  работу в сфере ЖКХ по отношению  к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начисленным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выплаченной премии  лицам, достигших возраста 90 лет и старше (долгожителей) зарегистрированным по месту жительства на территории городского округа Домодедово по отношению к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начисленной</a:t>
                      </a:r>
                    </a:p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978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перечисленных ежегодных членских взносов в фонды и ассоциации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 от установленной предельной численности депутатов, выборных должностных лиц местного самоуправления, осуществляющих свои полномочия на постоянной основе, муниципальных служащих органов местного самоупрвления муниципальных образований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8956682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271737"/>
              </p:ext>
            </p:extLst>
          </p:nvPr>
        </p:nvGraphicFramePr>
        <p:xfrm>
          <a:off x="395535" y="908721"/>
          <a:ext cx="8568953" cy="41044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8  «Развитие архивного дела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53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архивных документов, хранящихся в муниципальном архиве в нормативных условиях, обеспечивающих их постоянное (вечное) и долговременное хранение, в общем количестве документов в муниципальном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архиве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архивных фондов муниципального архива, внесенных в общеотраслевую базу данных «Архивный фонд», от общего количества архивных фондов, хранящихся  в муниципальном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архиве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 архивных документов, переведенных в электронно-цифровую форму, от общего количества документов, находящихся на хранении  в муниципальном архиве муниципального образования.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4324800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20551"/>
              </p:ext>
            </p:extLst>
          </p:nvPr>
        </p:nvGraphicFramePr>
        <p:xfrm>
          <a:off x="395536" y="908721"/>
          <a:ext cx="8568952" cy="52528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1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5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5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52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1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</a:t>
                      </a:r>
                      <a:r>
                        <a:rPr kumimoji="0" lang="ru-RU" sz="1000" b="1" kern="120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2019 год 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11  «Развитие имущественного комплекса городского округа Домодедово, в том числе обеспечение государственной регистрации права собственности в городском округе Домодедово; управление и распоряжение акциями хозяйственных обществ; приватизация имущества; управление и распоряжение  земельными участками на 2017-2021 годы»   </a:t>
                      </a: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объектов приватизации имущества в соответствии с планом приватизации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объектов муниципального имущества подлежащих оценке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37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перечисленных бюджетных средств на увеличение уставного капитала муниципальных унитарных предприятий по отношению к утвержденным бюджетным средствам выделенных на эти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42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Проверка использования земель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Эффективность работы по взысканию задолженности по арендной плате за земельные участки,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110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0858351"/>
              </p:ext>
            </p:extLst>
          </p:nvPr>
        </p:nvGraphicFramePr>
        <p:xfrm>
          <a:off x="457200" y="1481138"/>
          <a:ext cx="8435281" cy="4461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6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17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15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95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87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23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453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39750"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бюджета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2018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на 2019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2019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бюджета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2019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к исполнению за 2018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к уточненному плану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0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всего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7 528 080,1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8 677 418,4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9 469 866,7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9 044 075,4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120,1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95,5 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4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в том числе: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altLang="ru-RU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altLang="ru-RU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altLang="ru-RU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altLang="ru-RU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4 379 099,6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4 741 515,6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5 224 449,8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4 813 305,8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109,9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92,1 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0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3 148 980,5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3 935 902,8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4 245 416,9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4 230 769,6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134,3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99,7 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6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 всего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7 747 152,1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9 097 418,4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10 045 677,2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9 365 046,8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63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Расходы без учета безвозмездных поступлений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4 598 171,60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5 161 515,60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5 800 260,30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5 134 277,20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88,5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06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Профицит (+)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/Дефицит (-)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-219 072,0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-420 000,00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-575 810,50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-320 971,40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2000" dirty="0">
                <a:latin typeface="Georgia" panose="02040502050405020303" pitchFamily="18" charset="0"/>
              </a:rPr>
              <a:t>Основные параметры </a:t>
            </a:r>
            <a:r>
              <a:rPr lang="ru-RU" altLang="ru-RU" sz="2000" dirty="0" smtClean="0">
                <a:latin typeface="Georgia" panose="02040502050405020303" pitchFamily="18" charset="0"/>
              </a:rPr>
              <a:t>отчета об исполнении бюджета </a:t>
            </a:r>
            <a:r>
              <a:rPr lang="ru-RU" altLang="ru-RU" sz="2000" dirty="0">
                <a:latin typeface="Georgia" panose="02040502050405020303" pitchFamily="18" charset="0"/>
              </a:rPr>
              <a:t>городского округа  Домодедово </a:t>
            </a:r>
            <a:r>
              <a:rPr lang="ru-RU" altLang="ru-RU" sz="2000" dirty="0" smtClean="0">
                <a:latin typeface="Georgia" panose="02040502050405020303" pitchFamily="18" charset="0"/>
              </a:rPr>
              <a:t>за 2019 год (тыс. руб.)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29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911089"/>
              </p:ext>
            </p:extLst>
          </p:nvPr>
        </p:nvGraphicFramePr>
        <p:xfrm>
          <a:off x="395536" y="908721"/>
          <a:ext cx="8568952" cy="4945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11  «Развитие имущественного комплекса городского округа Домодедово, в том числе обеспечение государственной регистрации права собственности в городском округе Домодедово; управление и распоряжение акциями хозяйственных обществ; приватизация имущества; управление и распоряжение  земельными участками на 2017-2021 годы»   </a:t>
                      </a: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5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Представление земельных участков многодетным семьям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19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Эффективность работы по взысканию задолженности по арендной плате за муниципальное имущество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8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поставленных на кадастровый учет объектов недвижимости, количество оформленных технических паспортов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54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объектов недвижимого имущества, поставленных на кадастровый учет от выявленных земельных участков с объектами  без прав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974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Эффективность реализации бюджета, в части доходов от арендной платы и продажи земельных участков,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8159880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790419"/>
              </p:ext>
            </p:extLst>
          </p:nvPr>
        </p:nvGraphicFramePr>
        <p:xfrm>
          <a:off x="395535" y="908721"/>
          <a:ext cx="8568952" cy="48965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11  «Развитие имущественного комплекса городского округа Домодедово, в том числе обеспечение государственной регистрации права собственности в городском округе Домодедово; управление и распоряжение акциями хозяйственных обществ; приватизация имущества; управление и распоряжение  земельными участками на 2017-2021 годы»   </a:t>
                      </a: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8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Эффективность реализации бюджета, в части доходов от арендной платы и продажи муниципального имущества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02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Эффективность работы по расторжению договоров аренды земельных участков, в отношении которых выявлен факт ненадлежащего исполнения условий договора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8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Эффективность работы по вовлечению в хозяйственный оборот земельных участков,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556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государственных и муниципальных услуг в области земельных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оношений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по которым соблюдены регламентные сроки оказания услуг, к общему количеству государственных и муниципальных услуг в области земельных отношений, оказанных ОМСУ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3750097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897432"/>
              </p:ext>
            </p:extLst>
          </p:nvPr>
        </p:nvGraphicFramePr>
        <p:xfrm>
          <a:off x="395535" y="908721"/>
          <a:ext cx="8568953" cy="40324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11  «Развитие имущественного комплекса городского округа Домодедово, в том числе обеспечение государственной регистрации права собственности в городском округе Домодедово; управление и распоряжение акциями хозяйственных обществ; приватизация имущества; управление и распоряжение  земельными участками на 2017-2021 годы»   </a:t>
                      </a: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31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государственных и муниципальных услуг в области земельных отношений, заявления на предоставление которых поступили в электронном виде посредством РПГУ, к общему числу заявлений на предоставление государственных и муниципальных услуг в области земельных отношений, поступивших в ОМСУ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Прирост земельного налога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893541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101113"/>
              </p:ext>
            </p:extLst>
          </p:nvPr>
        </p:nvGraphicFramePr>
        <p:xfrm>
          <a:off x="395535" y="908721"/>
          <a:ext cx="8568953" cy="38884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««Развитие системы информирования населения о деятельности органов местного самоуправления  городского округа Домодедово на 2017-2021 годы»»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Информирование населения через СМИ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179,19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226,36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Уровень информированности населения в социальных сетях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Коэффициент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447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Наличие незаконных рекламных конструкций, установленных на территории муниципального образования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Наличие задолженности 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муниципальный бюджет по платежам за установку и эксплуатацию рекламных конструкций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26898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252235"/>
              </p:ext>
            </p:extLst>
          </p:nvPr>
        </p:nvGraphicFramePr>
        <p:xfrm>
          <a:off x="395535" y="908721"/>
          <a:ext cx="8568953" cy="35133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и функционирование дорожно-транспортного комплекса городского округа Домодедово  на 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«Обеспечение доступности услуг пассажирского транспорта на территории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17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 Доля поездок, оплаченных посредством безналичных расчетов, в общем количестве оплаченных пассажирами поездок на конец года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95,91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7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 Соблюдение расписания на автобусных маршрутах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 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_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439745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998118"/>
              </p:ext>
            </p:extLst>
          </p:nvPr>
        </p:nvGraphicFramePr>
        <p:xfrm>
          <a:off x="395535" y="908721"/>
          <a:ext cx="8568953" cy="38678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</a:t>
                      </a:r>
                    </a:p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и функционирование дорожно-транспортного комплекса городского округа Домодедово  на 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 «Обеспечение безопасности дорожного движения на территории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175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ДТП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Снижение смертности от ДТП:   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на дорогах Федерального значения                                                    - на дорогах  регионального значения                                                    - на дорогах муниципального значения                                                 - на частных дорогах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случай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100 тыс.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29,34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19,35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мест концентрации ДТП на муниципальных дорогах 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480233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566175"/>
              </p:ext>
            </p:extLst>
          </p:nvPr>
        </p:nvGraphicFramePr>
        <p:xfrm>
          <a:off x="395535" y="908721"/>
          <a:ext cx="8568953" cy="54084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20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и функционирование дорожно-транспортного комплекса городского округа Домодедово  на 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405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«Обеспечение проектирования, строительства, реконструкции, ремонта и содержания автомобильных дорог, тротуаров, мостов муниципального значения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17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Объемы ввода в эксплуатацию после строительства и (или) реконструкции автомобильных дорог общего пользования местного значения (км), в том числе с привлечением субсидии из бюджета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км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_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_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_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протяжённости автомобильных дорог общего пользования местного значения запланированных по содержанию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 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Объемы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ввода в эксплуатацию после строительства и реконструкции автомобильных дорог общего пользования местного значения (при наличии объектов в программе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Отраслевой приоритетный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Километр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_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1,809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1,809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5. 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Ремонт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(капитальный ремонт) сети автомобильных дорог общего пользования местного значения (оценивается на конец года)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км / тыс.кв.м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8,36/101,47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12,0/103,71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24,037,0/162,48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13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6. 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парковочного пространства на улично-дорожной сети (оценивается на конец года в разрезе источников финансирования)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Отраслевой приоритетный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маш/мест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211282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871525"/>
              </p:ext>
            </p:extLst>
          </p:nvPr>
        </p:nvGraphicFramePr>
        <p:xfrm>
          <a:off x="395535" y="908721"/>
          <a:ext cx="8568953" cy="29664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и функционирование дорожно-транспортного комплекса городского округа Домодедово  на 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«Обеспечение ремонта дворовых территорий многоквартирных жилых домов и подъездов к дворовым территориям многоквартирных жилых домов городского округа Домодедово на 2017-2021 годы.» </a:t>
                      </a: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97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площади поверхности дворовых территорий многоквартирных домов, приведенных в нормативное состояние с использованием субсидий из Дорожного фонда Московской области и средств бюджетов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м2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4612052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165932"/>
              </p:ext>
            </p:extLst>
          </p:nvPr>
        </p:nvGraphicFramePr>
        <p:xfrm>
          <a:off x="395535" y="908721"/>
          <a:ext cx="8568953" cy="53447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634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«Архитектура и градостроительство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"Проектно-информационное обеспечение градостроительной деятельности городского округа Домодедово на 2017-2021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940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     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перечисленного денежного содержания и дополнительных выплат сотрудников на зарплатные банковские карты и доля перечисленных страховых взносов в государственные внебюджетные фонды по отношению к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начисленным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614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    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расходов бюджета на материально-техническое обеспечение деятельности МКУ "Управление капитального строительства", произведенных на основании заключенных договоров и муниципальных контрактов по отношению к общей сумме расходов на материально-техническое обеспечение деятельности МКУ "Управление капитального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                                            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Наличие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утвержденного генерального плана городского округа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                       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проведенных публичных слушаний по проектам документов территориального планирования городского округа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35957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710307"/>
              </p:ext>
            </p:extLst>
          </p:nvPr>
        </p:nvGraphicFramePr>
        <p:xfrm>
          <a:off x="395535" y="908721"/>
          <a:ext cx="8568953" cy="41830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«Архитектура и градостроительство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"Проектно-информационное обеспечение градостроительной деятельности городского округа Домодедово на 2017-2021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534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 Наличие утвержденных правил землепользования и застройки городского округа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показатель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  Количество проведенных публичных слушаний по проектам документов градостроительного зонирования городского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округа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7 Наличие утвержденных нормативов градостроительного проектирования городского округа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Домодедово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ликвидации долгостроев, самовольного строительства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818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198698"/>
              </p:ext>
            </p:extLst>
          </p:nvPr>
        </p:nvGraphicFramePr>
        <p:xfrm>
          <a:off x="467544" y="1052736"/>
          <a:ext cx="82296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Georgia" panose="02040502050405020303" pitchFamily="18" charset="0"/>
              </a:rPr>
              <a:t>Доходы/расходы 2018 – 2019 годы (млн. руб.)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73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037113"/>
              </p:ext>
            </p:extLst>
          </p:nvPr>
        </p:nvGraphicFramePr>
        <p:xfrm>
          <a:off x="395535" y="908721"/>
          <a:ext cx="8568953" cy="31628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«Содержание и развитие инженерной инфраструктуры и энергоэффективности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1 «Чистая вода на территории городского округа Домодедово»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Макропоказатель: Увеличение доли населения, обеспеченного доброкачественной питьевой водой из централизованных источников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водоснабжения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1: Количество созданных и восстановленных ВЗУ, ВНС и станций водоподготовки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Губернатора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5265695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148243"/>
              </p:ext>
            </p:extLst>
          </p:nvPr>
        </p:nvGraphicFramePr>
        <p:xfrm>
          <a:off x="395535" y="908721"/>
          <a:ext cx="8568953" cy="41642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«Содержание и развитие инженерной инфраструктуры и энергоэффективности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Подпрограмма 2 «Очистка сточных вод на территории городского округа Домодедово»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Макропоказатель: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доли сточных вод, очищенных до нормативных значений, в общем объеме сточных вод, пропущенных через очистные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сооружения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%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6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созданных и восстановленных объектов очистки сточных вод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суммарной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производительностью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./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тыс.куб.м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построенных, реконструированных, отремонтированных коллекторов (участков), канализационных насосных станций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Губернатора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76409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808500"/>
              </p:ext>
            </p:extLst>
          </p:nvPr>
        </p:nvGraphicFramePr>
        <p:xfrm>
          <a:off x="395535" y="908721"/>
          <a:ext cx="8568953" cy="48582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«Содержание и развитие инженерной инфраструктуры и энергоэффективности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 «Создание условий для обеспечения качественными жилищно-коммунальными услугами на территории городского округа Домодедово»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77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заемных средств организаций в общем объеме капитальных вложений в системы теплоснабжения, водоснабжения, водоотведения и очистки сточных вод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Указ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Президента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42.3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созданных и восстановленных объектов коммунальной инфраструктуры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Губернатора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созданных и восстановленных объектов социальной и инженерной инфраструктуры на территории военных городков Московской области (в разрезе сфер деятельности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Губернатора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организаций в сфере ЖКХ, для которых созданы условия для повышения эффективности работы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7159440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174505"/>
              </p:ext>
            </p:extLst>
          </p:nvPr>
        </p:nvGraphicFramePr>
        <p:xfrm>
          <a:off x="395535" y="908721"/>
          <a:ext cx="8568953" cy="49948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«Содержание и развитие инженерной инфраструктуры и энергоэффективности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 «Создание условий для обеспечения качественными жилищно-коммунальными услугами на территории городского округа Домодедово»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37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5.                                                Задолженность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потребленные топливно-энергетические ресурсы: 1) газ  (на 01.10.2018 - 35 570,00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/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тыс.чел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.); 2) электроэнергия (на 01.04.2019 - 95000,00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/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тыс.чел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  /тыс. чел.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226,30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225,11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62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6.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Уровень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готовности объектов жилищно-коммунального хозяйства городского округа к осенне-зимнему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периоду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988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7.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работ по устранению технологических нарушений (аварий, инцидентов) на коммунальных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объектах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балл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9,82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9039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РСО, утвердивших инвестиционные программы в сфере теплоснабжения, водоснабжения и водоотведения в общем количестве РСО, осуществляющих регулируемые виды деятельности на территории городского округа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8473374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10483"/>
              </p:ext>
            </p:extLst>
          </p:nvPr>
        </p:nvGraphicFramePr>
        <p:xfrm>
          <a:off x="395535" y="908721"/>
          <a:ext cx="8568953" cy="5184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«Содержание и развитие инженерной инфраструктуры и энергоэффективности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 «Энергосбережение и повышение энергетической эффективности на территории городского округа Домодедово»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6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многоквартирных домов с присвоенными классами энергоэффективности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10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  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Бережливый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учет - доля многоквартирных домов, оснащенных общедомовыми приборами учета энергетических ресурсов,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81,28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81,32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2: Доля многоквартирных домов, соответствующих нормальному классу энергоэффективности и выше(A,B,C, D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799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зданий, строений, сооружений органов местного самоуправления и муниципальных учреждений, оснащенных приборами учета потребляемых энергетических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ресурсов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69,19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5.</a:t>
                      </a:r>
                    </a:p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зданий, строений, сооружений муниципальной собственности,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соответствующих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нормальному уровню энергетической эффективности и выше (А, В, С, D)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958123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819073"/>
              </p:ext>
            </p:extLst>
          </p:nvPr>
        </p:nvGraphicFramePr>
        <p:xfrm>
          <a:off x="395535" y="908721"/>
          <a:ext cx="8568953" cy="32114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«Газификация сельских населенных пунктов городского округа Домодедово Московской области на 2015-2019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«Газификация сельских населенных пунктов городского округа Домодедово Московской области на 2015-2019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77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Ввод в эксплуатацию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газольдера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проектной документации на строительство газопроводов высокого, среднего и низкого давления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2260352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116868"/>
              </p:ext>
            </p:extLst>
          </p:nvPr>
        </p:nvGraphicFramePr>
        <p:xfrm>
          <a:off x="395535" y="908721"/>
          <a:ext cx="8568953" cy="52855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2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64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«Патриотическое воспитание граждан, проживающих в городском округе Домодедово,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38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«Гражданско-патриотическое воспитание граждан, проживающих в городском округе Домодедово,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1.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организаций и учреждений всех типов, принимающих участие в реализации муниципальной программы, в общей численности организаций и учреждений, осуществляющих свою деятельность на территории городского округа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Домодедово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86,35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2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граждан, проживающих в городском округе Домодедово, выполнивших нормативы Всероссийского физкультурно-спортивного комплекса "Готов к труду и обороне" (ГТО), в общей численности населения, принимавшего участие в сдаче нормативов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ГТО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3.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граждан, обучающихся в общеобразовательных организациях, профессиональных образовательных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организиях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образовательных организациях высшего образования, принимающих участие в олимпиадах и других конкурсных мероприятиях, направленных на выявление обучающихся, демонстрирующих высокий уровень знания истории России, Московской области, городского округа Домодедово, а также российской литературы,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географиии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культуры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95465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995140"/>
              </p:ext>
            </p:extLst>
          </p:nvPr>
        </p:nvGraphicFramePr>
        <p:xfrm>
          <a:off x="395535" y="908721"/>
          <a:ext cx="8568953" cy="46477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«Патриотическое воспитание граждан, проживающих в городском округе Домодедово,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"Военно-патриотическое воспитание граждан, проживающих в городском округе Домодедово, на 2017-2021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774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1.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общеобразовательных организаций, организаций среднего и высшего профессионального образования, осуществляющих свою деятельность на территории городского округа Домодедово, над которыми шефствуют воинские части.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2.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граждан, проживающих в городском округе Домодедово, годных к военной службе без каких-либо ограничений (с незначительными ограничениями), от общего числа граждан призывного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возраста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84,56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064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3.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граждан, проживающих в городском округе Домодедово, призванных на военную службу, в общей численности граждан, получивших повестку в отчетном году.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0220922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048119"/>
              </p:ext>
            </p:extLst>
          </p:nvPr>
        </p:nvGraphicFramePr>
        <p:xfrm>
          <a:off x="395535" y="908721"/>
          <a:ext cx="8568953" cy="53210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«Патриотическое воспитание граждан, проживающих в городском округе Домодедово,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«Создание условий для реализации муниципальной программы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4376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1.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организаторов и специалистов в сфере патриотического воспитания, в том числе руководителей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военно-патриотических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клубов и объединений, прошедших дополнительные профессиональные программы по повышению уровня компетенций в области патриотического воспитания, в общей их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численности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80,58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1.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образовательных организаций, в которых функционируют спортивные клубы, военно-патриотические объединения, историко-краеведческие музеи, от общего количества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осуществляющих свою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деятельность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территории городского округа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Домодедово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2.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образовательных организаций, в которых функционируют объединения дополнительного образования технической направленности, от общего количества образовательных организаций, осуществляющих  свою деятельность на территории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45,92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279182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637600"/>
              </p:ext>
            </p:extLst>
          </p:nvPr>
        </p:nvGraphicFramePr>
        <p:xfrm>
          <a:off x="395535" y="908721"/>
          <a:ext cx="8568953" cy="5380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«Патриотическое воспитание граждан, проживающих в городском округе Домодедово,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«Создание условий для реализации муниципальной программы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774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3. Доля учебных кабинетов муниципальных общеобразовательных учреждений, оснащенных современными материально-техническими средствами обучения молодежи допризывного и призывного возрастов начальным значениям в сфере обороны и их подготовки по основам военной службы, от общего числа учебных кабинетов, подлежащих оснащению 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1. Доля образовательных организаций, осуществляющих свою деятельность в соответствии с критериями эффективности деятельности в сфере патриотического воспитания граждан, от общего количества образовательных организаций, осуществляющих свою деятельность на территории городского округа Домодедово. 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2. Доля детей и молодежи, принимающих участие в деятельности организаций (объединений) патриотической направленности (поисковых отрядах, военно-патриотических и волонтерских организациях, студенческих отрядах, обществах исследователей истории, просветительских и других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организациях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,), в общей численности детей и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молодежи</a:t>
                      </a:r>
                    </a:p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1. Доля граждан, информированных о мероприятиях муниципальной программы, в общей численности граждан, проживающих в городском округе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5857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Объем и структура муниципального внутреннего долга городского округа Домодедово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71793" y="1196752"/>
            <a:ext cx="107112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213162331"/>
              </p:ext>
            </p:extLst>
          </p:nvPr>
        </p:nvGraphicFramePr>
        <p:xfrm>
          <a:off x="107505" y="1628799"/>
          <a:ext cx="8712968" cy="4004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5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5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52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52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8229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на 2019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2019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бюджета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2019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9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внутренний долг -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563,5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305,3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147,6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756,6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6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ценные бумаги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2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Бюджетные кредиты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1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Кредиты коммерческих банков и иных кредитных организаций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932,0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731,0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479,0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5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гарантии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373,3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416,6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277,6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Предельный объем муниципального долга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769,8</a:t>
                      </a: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589,2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336,6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5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обслуживание муниципального долга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63,5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22,1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8,0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69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722906"/>
              </p:ext>
            </p:extLst>
          </p:nvPr>
        </p:nvGraphicFramePr>
        <p:xfrm>
          <a:off x="395535" y="908721"/>
          <a:ext cx="8568953" cy="48188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65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"Развитие и поддержка социально ориентированных некоммерческих организаций в городском округе Домодедово на 2019-2023 годы"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социально  ориентированных некоммерческих организаций,  которым оказана  поддержка органами местного самоуправления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1.1  </a:t>
                      </a:r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социально ориентированных некоммерческих организаций в сфере социальной защиты населения,  которым оказана  поддержка органами местного самоуправления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9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1.2.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социально ориентированных некоммерческих организаций в сфере культуры,  которым оказана  поддержка 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99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1.3.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социально ориентированных некоммерческих организаций в сфере образования,  которым оказана поддержка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5938755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002238"/>
              </p:ext>
            </p:extLst>
          </p:nvPr>
        </p:nvGraphicFramePr>
        <p:xfrm>
          <a:off x="395535" y="908721"/>
          <a:ext cx="8568953" cy="51480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65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"Развитие и поддержка социально ориентированных некоммерческих организаций в городском округе Домодедово на 2019-2023 годы"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1.4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социально ориентированных некоммерческих организаций в сфере физической культуры и спорта,  которым оказана  поддержка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1.5. </a:t>
                      </a:r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социально ориентированных некоммерческих организаций в сфере охраны здоровья,  которым оказана поддержка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9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 </a:t>
                      </a:r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расходов, направляемых на предоставление субсидий социально  ориентированным некоммерческим организациям, в общем объеме расходов бюджета муниципального образования Московской области на социальную сферу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99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2.1.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расходов, направляемых на предоставление субсидий социально  ориентированным некоммерческим организациям в сфере социальной защиты населения, в общем объеме расходов бюджета муниципального образования Московской области в сфере социальной защиты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9688801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011928"/>
              </p:ext>
            </p:extLst>
          </p:nvPr>
        </p:nvGraphicFramePr>
        <p:xfrm>
          <a:off x="395535" y="908721"/>
          <a:ext cx="8568953" cy="55762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65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"Развитие и поддержка социально ориентированных некоммерческих организаций в городском округе Домодедово на 2019-2023 годы"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2.2.  </a:t>
                      </a:r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расходов, направляемых на предоставление субсидий социально  ориентированным некоммерческим организациям в сфере культуры, в общем объеме расходов бюджета муниципального образования Московской области в сфере культуры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2.3.  </a:t>
                      </a:r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расходов, направляемых на предоставление субсидий социально  ориентированным некоммерческим организациям в сфере образования, в общем объеме расходов бюджета муниципального образования Московской области в сфере образования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9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2.4.  </a:t>
                      </a:r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расходов, направляемых на предоставление  субсидий социально  ориентированным некоммерческим организациям в сфере физической культуры и спорта, в общем объеме расходов бюджета муниципального образования Московской области в сфере физической культуры и спорта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99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2.5. </a:t>
                      </a:r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расходов, направляемых на предоставление  субсидий социально  ориентированным некоммерческим организациям в сфере охраны здоровья, в общем объеме расходов бюджета муниципального образования Московской области в сфере охраны здоровья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0741546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550462"/>
              </p:ext>
            </p:extLst>
          </p:nvPr>
        </p:nvGraphicFramePr>
        <p:xfrm>
          <a:off x="395535" y="908721"/>
          <a:ext cx="8568953" cy="50515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65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"Развитие и поддержка социально ориентированных некоммерческих организаций в городском округе Домодедово на 2019-2023 годы"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</a:t>
                      </a:r>
                    </a:p>
                    <a:p>
                      <a:pPr algn="l" fontAlgn="ctr"/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социально ориентированных некоммерческих организаций,  внесенных в реестр поставщиков социальных услуг, в общем количестве социально ориентированных некоммерческих организаций на территории муниципального образования, получивших поддержку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4.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социально ориентированных некоммерческих организаций,  которым оказана  финансовая поддержка органами местного самоуправления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9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5.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социально ориентированных некоммерческих организаций,  которым оказана имущественная  поддержка органами местного самоуправления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99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5.1.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социально ориентированных некоммерческих организаций в сфере социальной защиты населения,  которым оказана  имущественная поддержка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6044965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679942"/>
              </p:ext>
            </p:extLst>
          </p:nvPr>
        </p:nvGraphicFramePr>
        <p:xfrm>
          <a:off x="395535" y="908721"/>
          <a:ext cx="8568953" cy="48927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65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"Развитие и поддержка социально ориентированных некоммерческих организаций в городском округе Домодедово на 2019-2023 годы"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5.2. </a:t>
                      </a:r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социально ориентированных некоммерческих организаций в сфере культуры,  которым оказана  имущественная поддержка 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5.3.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социально ориентированных некоммерческих организаций в сфере образования,  которым оказана имущественная поддержка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9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5.4.  </a:t>
                      </a:r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социально ориентированных некоммерческих организаций в сфере физической культуры и спорта,  которым оказана  имущественная поддержка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99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5.5.  </a:t>
                      </a:r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социально ориентированных некоммерческих организаций в сфере охраны здоровья,  которым оказана имущественная поддержка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7732060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565264"/>
              </p:ext>
            </p:extLst>
          </p:nvPr>
        </p:nvGraphicFramePr>
        <p:xfrm>
          <a:off x="395535" y="908721"/>
          <a:ext cx="8568953" cy="50451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65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"Развитие и поддержка социально ориентированных некоммерческих организаций в городском округе Домодедово на 2019-2023 годы"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6. </a:t>
                      </a:r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предоставленной  органами местного самоуправления площади на льготных условиях или в безвозмездное пользование социально  ориентированным некоммерческим организациям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629,7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6.1.  </a:t>
                      </a:r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социально ориентированным некоммерческим организациям  в сфере социальной защиты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9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6.2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предоставленной  органами местного самоуправления площади на льготных условиях или в безвозмездное пользование социально ориентированным некоммерческим организациям сфере культуры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99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6.3. </a:t>
                      </a:r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предоставленной  органами местного самоуправления площади на льготных условиях или в безвозмездное пользование социально ориентированным некоммерческим организациям  в сфере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220,8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4789355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452206"/>
              </p:ext>
            </p:extLst>
          </p:nvPr>
        </p:nvGraphicFramePr>
        <p:xfrm>
          <a:off x="395535" y="793652"/>
          <a:ext cx="8568953" cy="5546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0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"Развитие и поддержка социально ориентированных некоммерческих организаций в городском округе Домодедово на 2019-2023 годы"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6.4. </a:t>
                      </a:r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предоставленной  органами местного самоуправления площади на льготных условиях или в безвозмездное пользование социально ориентированным некоммерческим организациям в сфере физической культуры и спорта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6.5.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предоставленной  органами местного самоуправления площади на льготных условиях или в безвозмездное пользование социально ориентированным некоммерческим организациям в сфере охраны здоровья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08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7.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социально ориентированных некоммерческих организаций,  которым оказана  консультационная поддержка органами местного самоуправления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8. </a:t>
                      </a:r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Численность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граждан, принявших участие в просветительских мероприятиях по вопросам деятельности социально ориентированных некоммерческих организаций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70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9.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проведенных  органами местного самоуправления просветительских мероприятий по вопросам деятельности социально ориентированных некоммерческих организаций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80786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566210"/>
              </p:ext>
            </p:extLst>
          </p:nvPr>
        </p:nvGraphicFramePr>
        <p:xfrm>
          <a:off x="395535" y="908721"/>
          <a:ext cx="8352928" cy="58969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городского округа Домодедово на 2017-2021 годы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культуре, делам молодежи и спорту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499,85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770,19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770,19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606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631,10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597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910,97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657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901,29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649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181,01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библиотечного дела в городском округе Домодедово на 2017–2021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395,10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73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397,00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73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395,10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100,0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818416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229820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«Укрепление материально-технической базы учреждений культуры и искусства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50 770,19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50 770,19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76 244,80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71 611,22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127 014,99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122 381,41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«Обеспечение деятельности Комитета по культуре, делам молодежи и спорту Администрации городского округа Домодедово и подведомственных ему учреждений на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26 827,00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25 878,06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26 827,00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25 878,06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369760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47245"/>
              </p:ext>
            </p:extLst>
          </p:nvPr>
        </p:nvGraphicFramePr>
        <p:xfrm>
          <a:off x="395535" y="908721"/>
          <a:ext cx="8352928" cy="33142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Мероприятия муниципальной программы "Культура городского округа Домодедово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499,85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430 162,30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427 026,59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99,3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430 662,30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427 526,44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99,3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0442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06723500"/>
              </p:ext>
            </p:extLst>
          </p:nvPr>
        </p:nvGraphicFramePr>
        <p:xfrm>
          <a:off x="467544" y="1052736"/>
          <a:ext cx="821925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68246994"/>
              </p:ext>
            </p:extLst>
          </p:nvPr>
        </p:nvGraphicFramePr>
        <p:xfrm>
          <a:off x="395536" y="3573017"/>
          <a:ext cx="8568953" cy="2885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9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5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46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95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9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8702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на 2019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2019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 год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НДФЛ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528,7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467,6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467,8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440,2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8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аренда земли, аренда недвижимости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555, 6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555,2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564,2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545,2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0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имущество: земельный налог, налог на имущество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421,3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732,7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879,9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775,8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6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УСН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ЕНВД, Патент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465,4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528,0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545,0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546,6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0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185,6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441,7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175,4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6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96,6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111,9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6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(гос.пошлина, штрафы, плата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негативное воздействие на окружающую среду)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213,9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219,5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Структура налоговых, неналоговых доходов (млн.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70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05226"/>
              </p:ext>
            </p:extLst>
          </p:nvPr>
        </p:nvGraphicFramePr>
        <p:xfrm>
          <a:off x="395535" y="908721"/>
          <a:ext cx="8352928" cy="59616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Развитие образования и воспитания в городском округе Домодедово на 2017-2021 годы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образования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857,40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711,75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943 673,13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900 136,46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823 561,38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760 209,22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427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426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729,43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271 224,91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158 786,86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«Дошкольное образование»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751,50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605,85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959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345,80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947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481,47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888,70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460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613,61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84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332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977,47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834 316,00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805 678,40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388212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037300"/>
              </p:ext>
            </p:extLst>
          </p:nvPr>
        </p:nvGraphicFramePr>
        <p:xfrm>
          <a:off x="395535" y="908721"/>
          <a:ext cx="8352928" cy="5688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40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образование»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973 672,33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942 038,03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153,98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342,82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554,16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89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957 532,21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892 040,91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«Дополнительное образование, воспитание и психолого-социальное сопровождение детей»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616,96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398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731,60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873,78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08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197,80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992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589,60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688,54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6832243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245034"/>
              </p:ext>
            </p:extLst>
          </p:nvPr>
        </p:nvGraphicFramePr>
        <p:xfrm>
          <a:off x="395535" y="908721"/>
          <a:ext cx="8352928" cy="33843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«Обеспечивающая подпрограмма»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787,10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379,01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0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787,10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379,01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4238523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918868"/>
              </p:ext>
            </p:extLst>
          </p:nvPr>
        </p:nvGraphicFramePr>
        <p:xfrm>
          <a:off x="395535" y="908721"/>
          <a:ext cx="8352928" cy="56479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14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Социальная защита населения городского округа Домодедово на 2017-2021 годы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Отдел социальной помощи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496,20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358,17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13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854,37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«Социальная поддержка граждан пожилого возраста, ветеранов, инвалидов и других категорий граждан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208,99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003,70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537,92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211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746,91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766138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228380"/>
              </p:ext>
            </p:extLst>
          </p:nvPr>
        </p:nvGraphicFramePr>
        <p:xfrm>
          <a:off x="395535" y="908721"/>
          <a:ext cx="8352928" cy="56011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«Формирование доступной среды на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1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02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864,89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864,89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675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«Создание условий для оказания медицинской помощи на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287,21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379,30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955,36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057,30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242,57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6470074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642708"/>
              </p:ext>
            </p:extLst>
          </p:nvPr>
        </p:nvGraphicFramePr>
        <p:xfrm>
          <a:off x="395535" y="908721"/>
          <a:ext cx="8352927" cy="59608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Спорт городского округа Домодедово на 2017-2021 годы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Комитет по культуре, делам молодежи и спорту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940,20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433,41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557,80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969,50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295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660,28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15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349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467,50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200,79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Развитие физической культуры и спорта в городском округе Домодедово на 2017-2021 годы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940,20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433,41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557,80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008,50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707,20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506,50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247,71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999279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764059"/>
              </p:ext>
            </p:extLst>
          </p:nvPr>
        </p:nvGraphicFramePr>
        <p:xfrm>
          <a:off x="395535" y="908721"/>
          <a:ext cx="8352928" cy="33007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Молодое поколение городского округа Домодедово на 2017-2021 годы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953,08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953,08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350269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137255"/>
              </p:ext>
            </p:extLst>
          </p:nvPr>
        </p:nvGraphicFramePr>
        <p:xfrm>
          <a:off x="395535" y="908721"/>
          <a:ext cx="8352928" cy="58841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Сельское хозяйство городского округа Домодедово Московской области на 2014-2020 годы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Отдел агрокомплекса и экологии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084,97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084,97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901,09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810,49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159,46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515,40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357,50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357,50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503,02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768,36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отраслей сельского хозяйства городского округа Домодедово Московской области на 2014-2020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793,40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597,40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9413318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473190"/>
              </p:ext>
            </p:extLst>
          </p:nvPr>
        </p:nvGraphicFramePr>
        <p:xfrm>
          <a:off x="395535" y="908721"/>
          <a:ext cx="8352928" cy="5688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«Устойчивое развитие сельских территорий на 2014-2020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193,97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193,97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017,09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017,09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159,46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159,46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1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444,50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444,50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815,02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815,02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"Борьба с борщевиком Сосновского на территории городского округа Домодедово Московской области на 2018-2020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355,95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151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355,95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2592716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473880"/>
              </p:ext>
            </p:extLst>
          </p:nvPr>
        </p:nvGraphicFramePr>
        <p:xfrm>
          <a:off x="395535" y="908721"/>
          <a:ext cx="8352928" cy="56926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Экология и окружающая среда городского округа Домодедово на 2017-2021 годы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Отдел агрокомплекса и экологии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184,59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228,08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662,67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«Охрана  окружающей среды 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52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8215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8834799"/>
              </p:ext>
            </p:extLst>
          </p:nvPr>
        </p:nvGraphicFramePr>
        <p:xfrm>
          <a:off x="457200" y="1600201"/>
          <a:ext cx="8507288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Изменение структуры налоговых и неналоговых доходов городского округа Домодедово за </a:t>
            </a:r>
            <a:r>
              <a:rPr lang="ru-RU" altLang="ru-RU" sz="1400" dirty="0" smtClean="0">
                <a:latin typeface="Georgia" panose="02040502050405020303" pitchFamily="18" charset="0"/>
              </a:rPr>
              <a:t>2018-2019 годы (млн.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99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992604"/>
              </p:ext>
            </p:extLst>
          </p:nvPr>
        </p:nvGraphicFramePr>
        <p:xfrm>
          <a:off x="395535" y="908721"/>
          <a:ext cx="8352928" cy="58841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безопасности гидротехнических сооружений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184,59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514,08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698,67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«Охрана особо охраняемых природных   территорий  местного значения, городских лесов и лесопарковых зон и зон озелененных территорий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6465740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29741"/>
              </p:ext>
            </p:extLst>
          </p:nvPr>
        </p:nvGraphicFramePr>
        <p:xfrm>
          <a:off x="395535" y="908721"/>
          <a:ext cx="8352928" cy="59608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Безопасность населения городского округа Домодедово на 2017-2021 годы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по территориальной безопасности, ГО и ЧС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797,90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323,95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93,8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15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847,90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323,95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93,8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"Снижение рисков, смягчение последствий возникновения  чрезвычайных ситуаций природного и техногенного характера на территории городского округа Домодедово на 2017 - 2021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761,80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454,54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6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761,80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454,54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0330269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718257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Развитие и совершенствование системы оповещения и информирования населения городского округа Домодедово на 2017 - 2021 годы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пожарной безопасности на территории городского округа Домодедово на 2017 - 2021 годы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202,52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202,52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4890744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626843"/>
              </p:ext>
            </p:extLst>
          </p:nvPr>
        </p:nvGraphicFramePr>
        <p:xfrm>
          <a:off x="395535" y="908721"/>
          <a:ext cx="8352928" cy="57606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мероприятий гражданской обороны на территории городского округа Домодедово на 2017 - 2021 годы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906,40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216,69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906,40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216,69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"Профилактика преступлений и иных правонарушений на территории городского округа Домодедово на 2017- 2021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679,70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325,11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542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679,70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325,11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5288574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224676"/>
              </p:ext>
            </p:extLst>
          </p:nvPr>
        </p:nvGraphicFramePr>
        <p:xfrm>
          <a:off x="395535" y="908721"/>
          <a:ext cx="8352928" cy="58242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Жилище городского округа Домодедово на 2017-2021 годы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Комитет по управлению имуществом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296,16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954,30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940,73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191,19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жильем молодых семей городского округа Домодедово на 2017-2021годы»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6195407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548651"/>
              </p:ext>
            </p:extLst>
          </p:nvPr>
        </p:nvGraphicFramePr>
        <p:xfrm>
          <a:off x="395535" y="908721"/>
          <a:ext cx="8352928" cy="59046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жильем отдельных категорий граждан, установленных федеральным законодательством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296,16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15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296,16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жильем детей-сирот, оставшихся без попечения родителей, лиц из числа детей-сирот и детей, оставшихся без попечения родителей  на 2017-2021 годы»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954,30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940,73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78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895,03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1851181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905839"/>
              </p:ext>
            </p:extLst>
          </p:nvPr>
        </p:nvGraphicFramePr>
        <p:xfrm>
          <a:off x="395535" y="908721"/>
          <a:ext cx="8352928" cy="58841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Формирование современной комфортной среды на территории городского округа Домодедово на 2018-2022 годы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ЖКХ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186,11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491,42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885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714,73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385,18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956,80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476 857,64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330 376,60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1  «Комфортная городская среда на территории городского округа Домодедово»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529,37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553,96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768,26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644,49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895413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751171"/>
              </p:ext>
            </p:extLst>
          </p:nvPr>
        </p:nvGraphicFramePr>
        <p:xfrm>
          <a:off x="395535" y="908721"/>
          <a:ext cx="8352928" cy="56789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2 «Благоустройство территории городского округа Домодедово»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911,44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1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873,30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523,44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3 «Создание условий для обеспечения комфортного проживания жителей в многоквартирных домах городского округа Домодедово»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359,81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350,05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899,47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358,62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956,80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216,08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208,67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4771358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591770"/>
              </p:ext>
            </p:extLst>
          </p:nvPr>
        </p:nvGraphicFramePr>
        <p:xfrm>
          <a:off x="395535" y="908721"/>
          <a:ext cx="8352928" cy="58242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Предпринимательство городского округа Домодедово на 2017-2021 годы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Комитет по экономике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245,74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027,12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886,20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134,66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444,53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325,94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606,31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малого и среднего предпринимательства в городском округе Домодедово на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938,22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444,53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382,75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606860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200240"/>
              </p:ext>
            </p:extLst>
          </p:nvPr>
        </p:nvGraphicFramePr>
        <p:xfrm>
          <a:off x="395535" y="908721"/>
          <a:ext cx="8352928" cy="58841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«Содействие занятости населения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644,74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426,12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409,74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738,92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конкуренции в городском округе Домодедово на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86463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Удельный вес налоговых и неналоговых доходов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 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душу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населения (руб./чел.)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5382776"/>
              </p:ext>
            </p:extLst>
          </p:nvPr>
        </p:nvGraphicFramePr>
        <p:xfrm>
          <a:off x="457200" y="980728"/>
          <a:ext cx="8229600" cy="5026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854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975504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«Инвестиции городского округа Домодедово на 2017-2021 годы»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потребительского рынка и услуг на территории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883,64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916,20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484,64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40151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015082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Эффективная власть на 2017-2021 годы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бухгалтерского учета и отчетности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550,40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060 894,40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126 295,80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046 487,70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информационной и технической инфраструктуры экосистемы цифровой экономики городского округа Домодедово на 2017-2021 годы."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044,60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816,40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075,60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1299639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70810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"Снижение административных барьеров, повышение качества и доступности предоставления государственных и муниципальных услуг, в том числе на базе многофункциональных центров предоставления государственных и муниципальных услуг" на 2017-2021 годы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640,60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243,10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564,60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"Развитие муниципальной службы городского округа Домодедово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8685424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939414"/>
              </p:ext>
            </p:extLst>
          </p:nvPr>
        </p:nvGraphicFramePr>
        <p:xfrm>
          <a:off x="395535" y="908721"/>
          <a:ext cx="8352928" cy="56116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361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"Обеспечение реализации полномочий Финансового управления Администрации городского округа Домодедово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926,30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926,30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"Управление муниципальными финансами городского округа Домодедово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955,70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955,70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5714596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437650"/>
              </p:ext>
            </p:extLst>
          </p:nvPr>
        </p:nvGraphicFramePr>
        <p:xfrm>
          <a:off x="395535" y="908721"/>
          <a:ext cx="8352928" cy="56116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361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"Обеспечение деятельности Администрации городского округа Домодедово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629,30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379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612,50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399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"Обеспечение деятельности МКУ "Централизованная бухгалтерия" на 2018-2021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370,90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526,20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897,10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374330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121859"/>
              </p:ext>
            </p:extLst>
          </p:nvPr>
        </p:nvGraphicFramePr>
        <p:xfrm>
          <a:off x="395535" y="908721"/>
          <a:ext cx="8352928" cy="56098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"Развитие архивного дела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"Обеспечение деятельности МКУ "Домодедовская статистика"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499,30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499,30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5276204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484482"/>
              </p:ext>
            </p:extLst>
          </p:nvPr>
        </p:nvGraphicFramePr>
        <p:xfrm>
          <a:off x="395535" y="908721"/>
          <a:ext cx="8352928" cy="56145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40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"Обеспечение деятельности Комитета по управлению имуществом Администрации городского округа Домодедово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569,20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03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569,20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"Развитие имущественного комплекса городского округа Домодедово, в том числе обеспечение государственной регистрации права собственности в городском округе Домодедово; управление и распоряжение акциями хозяйственных обществ; приватизация имущества; управление и распоряжение земельными участками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880,40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367,80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029,40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516,80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7756652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607057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"Обеспечение деятельности МКУ "Дирекция Единого Заказчика"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865,70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407,40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865,70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407,40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"Обеспечение деятельности МКУ "Управление капитального строительства"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651,20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651,20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9670401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917631"/>
              </p:ext>
            </p:extLst>
          </p:nvPr>
        </p:nvGraphicFramePr>
        <p:xfrm>
          <a:off x="395535" y="908721"/>
          <a:ext cx="8352928" cy="31757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40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"Обеспечение деятельности МКУ "Ремонт и обслуживание зданий"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446,50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446,50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944483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455717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"Развитие системы информирования населения о деятельности органов местного самоуправления городского округа Домодедово на 2017-2021 годы"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Организационное управление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908,80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709,76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551,10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454,50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587,90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164,26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"Развитие системы информирования населения о деятельности органов местного самоуправления городского округа Домодедово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908,80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709,76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551,10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454,50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587,90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164,26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981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5954785"/>
              </p:ext>
            </p:extLst>
          </p:nvPr>
        </p:nvGraphicFramePr>
        <p:xfrm>
          <a:off x="457200" y="1052737"/>
          <a:ext cx="8507288" cy="5255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Изменение структуры межбюджетных трансфертов в </a:t>
            </a:r>
            <a:r>
              <a:rPr lang="ru-RU" altLang="ru-RU" sz="1400" dirty="0" smtClean="0">
                <a:latin typeface="Georgia" panose="02040502050405020303" pitchFamily="18" charset="0"/>
              </a:rPr>
              <a:t>2018-2019 годах (млн.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43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707393"/>
              </p:ext>
            </p:extLst>
          </p:nvPr>
        </p:nvGraphicFramePr>
        <p:xfrm>
          <a:off x="395535" y="908721"/>
          <a:ext cx="8352928" cy="55311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Развитие и функционирование дорожно-транспортного комплекса городского округа Домодедово на 2017-2021 годы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строительства и городской инфраструктуры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570,74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941,85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740,11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512,59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942,11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доступности услуг пассажирского транспорта на территории городского округа Домодедово на 2017-2021 годы.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106,39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310,74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241,93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122,74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348,32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9081153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686917"/>
              </p:ext>
            </p:extLst>
          </p:nvPr>
        </p:nvGraphicFramePr>
        <p:xfrm>
          <a:off x="395535" y="908721"/>
          <a:ext cx="8352928" cy="56098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безопасности дорожного движения на территории городского округа Домодедово на 2017-2021 годы.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736,75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736,75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проектирования, строительства, реконструкции, ремонта и содержания автомобильных дорог, тротуаров, мостов муниципального значения на 2017-2021 годы.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758,74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095,61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745,11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761,43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789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503,85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748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857,04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6722325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665659"/>
              </p:ext>
            </p:extLst>
          </p:nvPr>
        </p:nvGraphicFramePr>
        <p:xfrm>
          <a:off x="395535" y="908721"/>
          <a:ext cx="8352928" cy="33007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ремонта дворовых территорий многоквартирных жилых домов и подъездов к дворовым территориям многоквартирных жилых домов городского округа Домодедово на 2017-2021 годы.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3368685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027729"/>
              </p:ext>
            </p:extLst>
          </p:nvPr>
        </p:nvGraphicFramePr>
        <p:xfrm>
          <a:off x="395535" y="908721"/>
          <a:ext cx="8352927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Архитектура и градостроительство городского округа Домодедово на 2017-2021 годы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строительства и городской инфраструктуры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529,70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963,86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529,70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963,86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"Проектно-информационное обеспечение градостроительной деятельности городского округа Домодедово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529,70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963,86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529,70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963,86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409741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464720"/>
              </p:ext>
            </p:extLst>
          </p:nvPr>
        </p:nvGraphicFramePr>
        <p:xfrm>
          <a:off x="395535" y="908721"/>
          <a:ext cx="8352928" cy="56098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Содержание и развитие инженерной инфраструктуры и энергоэффективности на территории городского округа Домодедово на 2018-2022 годы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ЖКХ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099,90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800,31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390,02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390,02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489,92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190,33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1  «Чистая вода на территории городского округа Домодедово»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4352592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105192"/>
              </p:ext>
            </p:extLst>
          </p:nvPr>
        </p:nvGraphicFramePr>
        <p:xfrm>
          <a:off x="395535" y="908721"/>
          <a:ext cx="8352928" cy="56098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2 «Очистка сточных вод на территории городского округа Домодедово»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559,39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559,39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3 «Создание условий для обеспечения качественными жилищно-коммунальными услугами на территории городского округа Домодедово»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559,90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800,92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559,90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800,92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5342964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763623"/>
              </p:ext>
            </p:extLst>
          </p:nvPr>
        </p:nvGraphicFramePr>
        <p:xfrm>
          <a:off x="395535" y="908721"/>
          <a:ext cx="8352928" cy="3163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4 «Энергосбережение и повышение энергетической эффективности на территории городского округа Домодедово»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390,02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390,02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781839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412095"/>
              </p:ext>
            </p:extLst>
          </p:nvPr>
        </p:nvGraphicFramePr>
        <p:xfrm>
          <a:off x="395535" y="908721"/>
          <a:ext cx="8352928" cy="58268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Газификация сельских населенных пунктов городского округа Домодедово Московской области на 2015-2019 годы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строительства и городской инфраструктуры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496,87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496,87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Газификация сельских населенных пунктов городского округа Домодедово Московской области на 2015-2019 годы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496,87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496,87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205853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653701"/>
              </p:ext>
            </p:extLst>
          </p:nvPr>
        </p:nvGraphicFramePr>
        <p:xfrm>
          <a:off x="395535" y="908721"/>
          <a:ext cx="8352928" cy="33007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муниципальным программам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661,57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877,14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241 552,20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145 601,57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02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744 446,92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174 592,55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849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882,42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841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125,98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008 543,11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328 197,24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93,8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642427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933249"/>
              </p:ext>
            </p:extLst>
          </p:nvPr>
        </p:nvGraphicFramePr>
        <p:xfrm>
          <a:off x="539552" y="836712"/>
          <a:ext cx="8280919" cy="5544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0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4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350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год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Граждане пострадавшие от радиационных воздействий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19.12.2018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1-4/931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"О бюджете городского округа Домодедово на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и плановый период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2020и 2021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годов";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06.05.2019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99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"Об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оказании единовременной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материальной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435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424,50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97,6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Бывшие несовершеннолетние узники концлагерей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12.04.2019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82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"Об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оказании единовременной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материальной помощи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142,5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118,50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83,2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Граждане, пострадавшие от политических репрессий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Домодедово МО от  28.10.2019 № 296 "Об  оказании единовременной материальной помощи 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9948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9028367"/>
              </p:ext>
            </p:extLst>
          </p:nvPr>
        </p:nvGraphicFramePr>
        <p:xfrm>
          <a:off x="467544" y="836711"/>
          <a:ext cx="8208910" cy="5629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677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 год исполнение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2019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2019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5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7 747 152,1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9 097 418,4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10 045 677,2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9 365 046,8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82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1 094 674,3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1 048 835,4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1 104 626,1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1 027 213,4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06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55 885,4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55 856,4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67 590,9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65 181,9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6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741 764,5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732 312,9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1 044 836,8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994 566,8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1 093 577,8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1 187 640,1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1 489 944,1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1 162 967,4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86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22 067,8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15 836,0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92 519,0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39 768,6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18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3 707 783,4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4 871 649,1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4 853 707,1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4 745 821,3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5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514 341,2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549 235,8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673 638,4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662 849,9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08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229 591,7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282 911,1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308 408,5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278 665,6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5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237 100,4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235 106,2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311 821,5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306 495,3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138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48 996,1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54 565,4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76 504,8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73 560,8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7225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1 369,4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63 470,0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22 080,1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7 955,7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4192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 бюджетам субъектов РФ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Расходы бюджета 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2018-2019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</a:t>
            </a:r>
            <a:r>
              <a:rPr lang="ru-RU" altLang="ru-RU" sz="1400" dirty="0">
                <a:latin typeface="Georgia" panose="02040502050405020303" pitchFamily="18" charset="0"/>
              </a:rPr>
              <a:t>разделам, </a:t>
            </a:r>
            <a:r>
              <a:rPr lang="ru-RU" altLang="ru-RU" sz="1400" dirty="0" smtClean="0">
                <a:latin typeface="Georgia" panose="02040502050405020303" pitchFamily="18" charset="0"/>
              </a:rPr>
              <a:t>(тыс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63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449927"/>
              </p:ext>
            </p:extLst>
          </p:nvPr>
        </p:nvGraphicFramePr>
        <p:xfrm>
          <a:off x="539552" y="836712"/>
          <a:ext cx="8424934" cy="56886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5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70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62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67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54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80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78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Участники Курской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21.11.2019 № 313 "Об 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Участники обороны Москвы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23.12.2019 № 337 "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Об  оказании единовременной материальной помощи"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Участники обороны Ленинграда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2)Постановление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93,3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442545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454638"/>
              </p:ext>
            </p:extLst>
          </p:nvPr>
        </p:nvGraphicFramePr>
        <p:xfrm>
          <a:off x="539552" y="836712"/>
          <a:ext cx="8280919" cy="576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0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4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8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год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Участники Сталинградской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22.11.2019 № 327 "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Об оказании единовременной материальной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помощи»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Участники ВОВ к дню Победы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19.12.2018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1-4/931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"О бюджете городского округа Домодедово на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годов";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17.04.2019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85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выплате единовременной материальной помощи к 74-й годовщине Победы в ВОВ 1941-1945 годов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Вдовы участников ВОВ к дню Победы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19.12.2018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1-4/931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"О бюджете городского округа Домодедово на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годов";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Домодедово МО от 17.04.2019 № 85 "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 выплате единовременной материальной помощи к 74-й годовщине Победы в ВОВ 1941-1945 годов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384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384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648614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878189"/>
              </p:ext>
            </p:extLst>
          </p:nvPr>
        </p:nvGraphicFramePr>
        <p:xfrm>
          <a:off x="539552" y="836712"/>
          <a:ext cx="8136904" cy="5472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46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8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24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Воины-афганцы, семьи погибших участников Афганских событий и локальных войн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15.02.2019 № 36 "Об 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73,7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Труженики тыла,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17.04.2019 № 85 "О выплате единовременной материальной помощи к 74-й годовщине Победы в ВОВ 1941-1945 годов"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Граждане возрастной группы рождения с 22.06.1927 г. по 03.09.1945 г.,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9012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Домодедово МО от 19.12.2018 № 1-4/931 "О бюджете городского округа Домодедово на 2019 год и плановый период 2020и 2021 годов"; 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Домодедово МО от 17.04.2019 № 85 "О выплате единовременной материальной помощи к 74-й годовщине Победы в ВОВ 1941-1945 годов"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3807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3806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99,97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821531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501377"/>
              </p:ext>
            </p:extLst>
          </p:nvPr>
        </p:nvGraphicFramePr>
        <p:xfrm>
          <a:off x="539552" y="836712"/>
          <a:ext cx="8352930" cy="52533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3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4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8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3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1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05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находящиеся в трудной жизненной ситуации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234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2)Постановление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16 843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6 696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6 022,50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89,94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96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в результате пожара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2)Постановление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60 212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2 925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2 925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Выплата единовременной материальной помощи гражданам по медицинским показаниям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2)Постановление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15 670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2 980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2 569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86,2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6462698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698303"/>
              </p:ext>
            </p:extLst>
          </p:nvPr>
        </p:nvGraphicFramePr>
        <p:xfrm>
          <a:off x="539552" y="836712"/>
          <a:ext cx="8352929" cy="46085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7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07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8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30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80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019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65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Инвалиды всех категорий в рамках проведения дня инвалида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2)Постановление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0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отдельных категорий граждан бесплатным зубопротезированием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25.12.2017 № 1-4/853 "О бюджете городского округа Домодедово на 2018 год и плановый период 2019 и 2020 годов"; 2)Постановление Администрации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13.04.2017 № 1321 "Об утверждении Порядка оказания мер социальной поддержки по бесплатному зубопротезированию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5640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3601,75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63,8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17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Работники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анестизиолого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-реанимационных отделений ГБУЗ МО "ДЦГБ"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35090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2298,30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1545,78,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67,2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487717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967343"/>
              </p:ext>
            </p:extLst>
          </p:nvPr>
        </p:nvGraphicFramePr>
        <p:xfrm>
          <a:off x="539552" y="1124743"/>
          <a:ext cx="8352929" cy="57728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7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07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8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138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62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Частичная компенсация расходов по арендной плате за жилое помещение медицинским работникам государственных учреждений здравоохранения, расположенных на территории городского округа Домодедово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66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20000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9081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8230,58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90,6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0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Жители городского округа Домодедово с юбилейными днями рождения 90, 95, 100, 105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премия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19.12.2018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1-4/931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 бюджете городского округа Домодедово на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 и плановый период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годов";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2)Решение Совета депутатов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27.07.2012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1-4/469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утверждении Положения об условиях и порядке премирования к юбилейным датам лиц, достигших возраста 90 лет и старше (долгожителей), зарегистрированных по месту жительства на территории 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МО»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4609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99,73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17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Общественные помощники Главы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Домодедово,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старосты и председатели уличных комитетов за проводимую общественную работу в сфере ЖКХ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19.12.2018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1-4/931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 бюджете городского округа Домодедово на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 и плановый период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годов"; 2)Постановление Администрации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20.04.2017 № 1425 "Об утверждении Положения о порядке оказания материальной помощи председателям уличных комитетов микрорайонов, старшим по домам многоквартирных жилых домов, старостам сельских населенных пунктов административных округов в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12955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17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деятельности общественных формирований правоохранительной направленности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19.12.2018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1-4/931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 бюджете городского округа Домодедово на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 и плановый период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 годов«</a:t>
                      </a:r>
                    </a:p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</a:t>
                      </a:r>
                      <a:r>
                        <a:rPr lang="ru-RU" sz="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от 14.12.2017 № 4195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16092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8343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6582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92,15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2116927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23528" y="980728"/>
          <a:ext cx="8640961" cy="47231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1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738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3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Объем финансирования План (</a:t>
                      </a:r>
                      <a:r>
                        <a:rPr lang="ru-RU" sz="9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Объем финансирования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 (</a:t>
                      </a:r>
                      <a:r>
                        <a:rPr lang="ru-RU" sz="9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9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городского округа Домодедово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2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r>
                        <a:rPr lang="ru-RU" sz="8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 бюджета Московской области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городского округа Домодедово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35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1 403 310,6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617 707,1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785 603,5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1 150 963,9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565 257,1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585 706,8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6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145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ПИР, корректировка проектно-сметной документации на реконструкцию детского дошкольного учреждения в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д.Красное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округа Домодедово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4 574,1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4 574,1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КНС,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г.Домодедово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 Западный, ул.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Текстильщиков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34 800,0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34 800,0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34 259,4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34 259,4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Реконструкция котельных: котельная "КШФ" микрорайон "Западный", котельная "Речная", микрорайон "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Северный«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170 922,8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170 922,8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здания общеобразовательной школы на 825 мест (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г.Домодедово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 Западный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319 200,0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319 200,0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319 200,0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319 200,0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Реконструкция объектов уличного освещения городского округа Домодедово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11 166,4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11 166,4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976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204515"/>
              </p:ext>
            </p:extLst>
          </p:nvPr>
        </p:nvGraphicFramePr>
        <p:xfrm>
          <a:off x="323528" y="980728"/>
          <a:ext cx="8640961" cy="48209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1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738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3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Объем финансирования План (тыс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. руб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Объем финансирования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 (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тыс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. руб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9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городского округа Домодедово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2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r>
                        <a:rPr lang="ru-RU" sz="8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 бюджета Московской области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городского округа Домодедово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7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Корректировка проекта "Строительство автомобильной дороги по ул. 2- Центральная от пересечения с ул. Гагарина по улицам 1-я Коммунистическая, Северная, Краснодарская до Каширского шоссе км. 38,420 г. Домодедово"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31 435,2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31 435,2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29 999,9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29 999,9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5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дошкольного образовательного учреждения на 190 мест по адресу: Московская область, г. Домодедово, ул. Дружбы (ПИР и строительство)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153 591,5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131 021,3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22 570,2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140 759,7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121 492,3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19 267,4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инженерных изысканий, проектной документации для привязки и оптимизации проекта повторного использования, выполнение рабочей документации, проекта благоустройства и проектов интерьеров для строительства объекта: "Дошкольное образовательное учреждение на 190 мест по адресу: Московская область, г. Домодедово, ул. Дружбы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5 416,1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5 416,1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4 590,0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4 590,0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57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Общеобразовательная школа на 275 мест, г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Домодедово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микрорайон Северный, ул. Советская, д. 32 (ПИР и строительство)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334 125,9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210 163,0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123 962,9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302 032,2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186 229,6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115 802,6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829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44573" y="116632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403212"/>
              </p:ext>
            </p:extLst>
          </p:nvPr>
        </p:nvGraphicFramePr>
        <p:xfrm>
          <a:off x="323528" y="980728"/>
          <a:ext cx="8640961" cy="45161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1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738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3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Объем финансирования План (</a:t>
                      </a:r>
                      <a:r>
                        <a:rPr lang="ru-RU" sz="9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Объем финансирования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 (</a:t>
                      </a:r>
                      <a:r>
                        <a:rPr lang="ru-RU" sz="9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9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городского округа Домодедово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2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r>
                        <a:rPr lang="ru-RU" sz="8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 бюджета Московской области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городского округа Домодедово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3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автомобильных дорог общего пользования 3-4 кварталов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Южный, г. Домодедово (вынос газопровода)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23 211,7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23211,7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3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работ по строительству газопровода низкого давления для газификации нежилого строения (здания ЗАГС)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1 980,0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1 980,0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1 979,3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1 979,3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16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работ по строительству (реконструкции) объектов дорожного хозяйства местного значения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278 445,0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264 522,8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13 922,2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271 139,7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257 535,2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13 604,5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6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работ по разработке проектно-сметной документации, связанной с интеграцией проектируемой системой видеонаблюдения с системой "Безопасный регион" по объекту: "Улично-дорожная сеть вокруг третьего квартала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"Южный", Магистральная улица районного значения для обеспечения транспортной доступности 4 квартала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"Южный", расположенного по адресу: Московская область, г. Домодедово,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"Южный"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4 271,1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4 271,1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92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44573" y="116632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000411"/>
              </p:ext>
            </p:extLst>
          </p:nvPr>
        </p:nvGraphicFramePr>
        <p:xfrm>
          <a:off x="323528" y="980728"/>
          <a:ext cx="8640961" cy="49828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1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738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3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Объем финансирования План (</a:t>
                      </a:r>
                      <a:r>
                        <a:rPr lang="ru-RU" sz="9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Объем финансирования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 (</a:t>
                      </a:r>
                      <a:r>
                        <a:rPr lang="ru-RU" sz="9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9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городского округа Домодедово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2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r>
                        <a:rPr lang="ru-RU" sz="8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 бюджета Московской области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городского округа Домодедово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проектно-сметной  документации на строительство газопроводов высокого, среднего и низкого давления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1 390,0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1 390,0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6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рабочего проекта по объекту: "Улично-дорожная сеть вокруг 3-го квартала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"Южный", расположенного по адресу: Московская область, г. Домодедово,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"Южный"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ПСД и строительство газгольдеров в д. Пестово, городской округ Домодедово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7 970,0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7 970,0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6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государственной экспертизы проектной документации по объекту капитального строительства: "Общеобразовательная школа на 275  мест, г. Домодедово,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Северный, ул. Советская, д. 32 (ПИР и строительство)" (корректировка)</a:t>
                      </a:r>
                    </a:p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6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проектно-изыскательских работ, корректировка проектно-сметной документации  "Школа на 275 мест по адресу: г. о. Домодедово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Белые Столбы"</a:t>
                      </a:r>
                    </a:p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189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 smtClean="0">
                <a:latin typeface="Georgia" panose="02040502050405020303" pitchFamily="18" charset="0"/>
              </a:rPr>
              <a:t>Глоссарий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9" y="836712"/>
            <a:ext cx="79928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форма образования и расходования денежных средств, предназначенных для финансового обеспечения задач и функций местного самоуправления в городском округе Домодедово. 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поступающие в бюджет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городского округа Домодедово. К доходам бюджета относятся: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часть доходов граждан и организаций, которые они обязаны уплачивать государству (например земельный налог, налоги на имущество и т.д.);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платежи за пользование государственным и муниципальным имуществом, платежи в виде штрафов, санкций за нарушение законодательства;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денежные средства из других бюджетов бюджетной системы (в виде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межбюджетных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трансфертов), а также от физических и юридических лиц (в том числе добровольные пожертвования);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средства, предоставляемые одним бюджетом бюджетной системы Российской Федерации другому бюджету бюджетной системы Российской Федерации: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вид денежного пособия местным органам власти со стороны государства, выделяемого на определенный срок на конкретные цели; в отличие от дотации подлежит возврату в случае нецелевого использования или использования не в установленные ранее сроки.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межбюджетный трансферт, предоставляемый в целях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расходных обязательств нижестоящего бюджета.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межбюджетные трансферты, предоставляемые на безвозмездной и безвозвратной основе без установления направлений и (или) условий их использования.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выплачиваемые из бюджета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городском округа Домодедово.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расходов бюджета городского округа Домодедово над его доходами.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доходов бюджета городском округа Домодедово над его расходами. 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регламентируемая законодательством Российской Федерации деятельность органов местного самоуправления городского округа Домодедово и иных участников бюджетного процесса по составлению и рассмотрению проектов бюджета городского округа Домодедово, утверждению и исполнению бюджета городского округа Домодедово, контролю за его исполнением, осуществлению бюджетного учета, составлению, внешней проверке, рассмотрению и утверждению бюджетной отчетности. 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56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Структура расходов 2019 года </a:t>
            </a:r>
            <a:r>
              <a:rPr lang="ru-RU" sz="1400" dirty="0">
                <a:latin typeface="Georgia" panose="02040502050405020303" pitchFamily="18" charset="0"/>
              </a:rPr>
              <a:t>(млн</a:t>
            </a:r>
            <a:r>
              <a:rPr lang="ru-RU" sz="1400" dirty="0" smtClean="0">
                <a:latin typeface="Georgia" panose="02040502050405020303" pitchFamily="18" charset="0"/>
              </a:rPr>
              <a:t>. руб</a:t>
            </a:r>
            <a:r>
              <a:rPr lang="ru-RU" sz="1400" dirty="0">
                <a:latin typeface="Georgia" panose="02040502050405020303" pitchFamily="18" charset="0"/>
              </a:rPr>
              <a:t>.)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2190216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222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>
                <a:effectLst/>
                <a:latin typeface="Georgia" panose="02040502050405020303" pitchFamily="18" charset="0"/>
                <a:cs typeface="Times New Roman" panose="02020603050405020304" pitchFamily="18" charset="0"/>
              </a:rPr>
              <a:t>Финансовое управление администрации городского округа Домодедово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268760"/>
            <a:ext cx="3526543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Домодедово, пл. 30-летия Победы, д. 1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работы: 9.00 - 18.00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пятница: 9.00 - 16.45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обед: 12.45 - 13.30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выходные: суббота, воскресенье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управления</a:t>
            </a:r>
          </a:p>
          <a:p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Езопова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Лариса Михайловна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+7(496) 792-41-81, +7(496) 792-42-34</a:t>
            </a:r>
          </a:p>
          <a:p>
            <a:endParaRPr lang="ru-RU" dirty="0" smtClean="0"/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электронной почты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finupr@domod.ru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2362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2859835"/>
              </p:ext>
            </p:extLst>
          </p:nvPr>
        </p:nvGraphicFramePr>
        <p:xfrm>
          <a:off x="395536" y="1196752"/>
          <a:ext cx="822960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80920" cy="1008112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Сведения о фактических расходах </a:t>
            </a:r>
            <a:br>
              <a:rPr lang="ru-RU" sz="1400" dirty="0" smtClean="0">
                <a:latin typeface="Georgia" panose="02040502050405020303" pitchFamily="18" charset="0"/>
              </a:rPr>
            </a:br>
            <a:r>
              <a:rPr lang="ru-RU" sz="1400" dirty="0" smtClean="0">
                <a:latin typeface="Georgia" panose="02040502050405020303" pitchFamily="18" charset="0"/>
              </a:rPr>
              <a:t>по муниципальным программам в 2019 году (тыс. руб.), </a:t>
            </a:r>
            <a:br>
              <a:rPr lang="ru-RU" sz="1400" dirty="0" smtClean="0">
                <a:latin typeface="Georgia" panose="02040502050405020303" pitchFamily="18" charset="0"/>
              </a:rPr>
            </a:br>
            <a:r>
              <a:rPr lang="ru-RU" sz="1400" dirty="0" smtClean="0">
                <a:latin typeface="Georgia" panose="02040502050405020303" pitchFamily="18" charset="0"/>
              </a:rPr>
              <a:t>(% исполнения плановых целевых показателей)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96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налоговых ставках и льготах по земельному налогу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98793"/>
              </p:ext>
            </p:extLst>
          </p:nvPr>
        </p:nvGraphicFramePr>
        <p:xfrm>
          <a:off x="107504" y="620688"/>
          <a:ext cx="8712968" cy="64517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4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90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36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льготы, установленные в городском округе Домодедово дополнительно к льготам, предусмотренным Налоговым кодексом Российской Федерации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0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земель и (или) вид разрешенного использования земельного участка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072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</a:t>
                      </a:r>
                      <a:r>
                        <a:rPr lang="ru-RU" sz="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установлении и введении в действие земельного налога»</a:t>
                      </a:r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25.09.2007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№1-4/53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изменениями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22.02.2008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№1-4/77;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14.07.2009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№1-4/200;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31.03.2010 №1-4/271;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29.09.2010 №1-4/320;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16.08.2011 №1-4/387;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11.11.2012 №1-4/404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10.10.2013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№1-4/540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25.07.2014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№1-4/601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12.11.2014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№1-4/615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17.12.2014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№1-4/629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02.03.2015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№1-4/646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22.06.2015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№1-4/661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21.08.2015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№1-4/675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22.10.2015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№1-4/686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09.12.2015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№1-4/697,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12.12.2016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1-4/751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17.11.2017 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№1-4/842, 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20.12.2017 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№1-4/854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приобретенные (предоставленные) для малоэтажной жилой застройки (в том числе индивидуальной жилой застройки)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7">
                  <a:txBody>
                    <a:bodyPr/>
                    <a:lstStyle/>
                    <a:p>
                      <a:pPr algn="l" fontAlgn="t"/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100 %: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ветераны и инвалиды Великой Отечественной войны, а также ветераны и инвалиды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-Герои Советского Союза, Герои Российской Федерации, полные кавалеры ордена Славы;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инвалиды I и II групп;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имеющие право на получение социальной поддержки в соответствии с Законом Российской Федерации "О  социальной защите граждан, подвергшихся воздействию радиации вследствие катастрофы на Чернобыльской АЭС" (в редакции Закона Российской Федерации от 18 июня 1992 года N 3061-1), в соответствии с Федеральным законом от 26 ноября 1998 года N 175-ФЗ "О социальной защите граждан Российской Федерации, подвергшихся воздействию радиации вследствие аварии в 1957 году на  производственном объединении "Маяк" и сбросов радиоактивных отходов в реку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законом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полигоне", а также участники предотвращения Карибского кризиса 1962 года;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Герои Социалистического Труда, полные кавалеры ордена Трудовой Славы.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50%: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бывшие несовершеннолетние узники фашизма;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члены семей погибших (умерших) инвалидов войны, участников Великой Отечественной войны, ветеранов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труженики тыла;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лет;</a:t>
                      </a:r>
                      <a: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граждане, которым присвоено звание "Почетный гражданин городского округа Домодедово", "Почетный гражданин города Домодедово", "Почетный гражданин Домодедовского района";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малоимущие семьи и малоимущие одиноко проживающие граждане, среднедушевой доход которых ниже величины прожиточного минимума, установленного в Московской области на душу населения;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пенсионеры, доход которых ниже двукратной величины прожиточного минимума, установленной в Московской области для пенсионеров.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лица, имеющие статус добровольных пожарных в соответствии со ст. 13 Федерального закона от 06.05.2011 N 100-ФЗ "О добровольной пожарной охране" и стаж работы добровольного пожарного на территории городского округа Домодедово не менее 3-х лет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Освобождаются от налогообложения: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  <a:b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округа;</a:t>
                      </a:r>
                    </a:p>
                    <a:p>
                      <a:pPr marL="171450" indent="-171450" algn="l" fontAlgn="t">
                        <a:buFontTx/>
                        <a:buChar char="-"/>
                      </a:pP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государственные учреждения Московской области, вид деятельности которых направлен на сопровождение процедуры оформления права собственности Московской области на объекты недвижимости, включая земельные участки;</a:t>
                      </a:r>
                      <a:endParaRPr lang="en-US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садоводческие, огороднические, дачные некоммерческие объединения граждан, некоммерческие партнерства - в отношении земельных участков (территорий) общего пользования, в том числе находящихся в общей долевой собственности;</a:t>
                      </a:r>
                    </a:p>
                    <a:p>
                      <a:pPr algn="l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некоммерческие организации – в отношении земельных участков, имеющих вид разрешенного использования охота и рыбалка.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19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приобретенные (предоставленные) для личного подсобного хозяйства, садоводства, огородничества или животноводства, а также дачного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хозяйства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1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приобретенные (предоставленные) для среднеэтажной жилой застройки, многоэтажной жилой застройки и занятые объектами инженерной инфраструктуры жилищно-коммунального комплекса (за исключением доли в праве на земельный участок, приходящийся на объект, не относящийся к жилищному фонду и к объектам инженерной инфраструктуры жилищно-коммунального комплекса)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7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приобретенные (предоставленные) для индивидуального и кооперативного гаражного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строительства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75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отнесенные к землям сельскохозяйственного назначения или к землям в составе зон сельскохозяйственного использования в населенных пунктах и используемые для сельскохозяйственного производства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719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ограниченные в обороте в соответствии с законодательством Российской Федерации, предоставленные для обеспечения обороны, безопасности и </a:t>
                      </a:r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таможенных </a:t>
                      </a:r>
                      <a:r>
                        <a:rPr lang="ru-RU" sz="800" u="none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нужд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382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98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</a:t>
            </a:r>
            <a:r>
              <a:rPr lang="ru-RU" sz="1400" dirty="0">
                <a:latin typeface="Georgia" panose="02040502050405020303" pitchFamily="18" charset="0"/>
              </a:rPr>
              <a:t>Об установлении и введении в действие земельного </a:t>
            </a:r>
            <a:r>
              <a:rPr lang="ru-RU" sz="1400" dirty="0" smtClean="0">
                <a:latin typeface="Georgia" panose="02040502050405020303" pitchFamily="18" charset="0"/>
              </a:rPr>
              <a:t>налога»                                                                                                                       </a:t>
            </a:r>
            <a:r>
              <a:rPr lang="ru-RU" sz="1400" dirty="0" err="1" smtClean="0">
                <a:latin typeface="Georgia" panose="02040502050405020303" pitchFamily="18" charset="0"/>
              </a:rPr>
              <a:t>тыс.руб</a:t>
            </a:r>
            <a:r>
              <a:rPr lang="ru-RU" sz="1400" dirty="0" smtClean="0">
                <a:latin typeface="Georgia" panose="02040502050405020303" pitchFamily="18" charset="0"/>
              </a:rPr>
              <a:t>.</a:t>
            </a:r>
            <a:r>
              <a:rPr lang="ru-RU" altLang="ru-RU" sz="1400" dirty="0" smtClean="0">
                <a:latin typeface="Georgia" panose="02040502050405020303" pitchFamily="18" charset="0"/>
              </a:rPr>
              <a:t> 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483574"/>
              </p:ext>
            </p:extLst>
          </p:nvPr>
        </p:nvGraphicFramePr>
        <p:xfrm>
          <a:off x="467544" y="1041480"/>
          <a:ext cx="8064896" cy="50712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52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льготников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</a:t>
                      </a: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7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Герои Советского Союза, Герои Российской Федерации, полные кавалеры ордена Славы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8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инвалиды I и II групп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инвалидности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863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4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ветеранов и инвалидов Великой Отечественной войны, а также ветеранов и инвалидов боевых действий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965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1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Инвалиды с детства,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дети-инвалиды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67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имеющих право на получение социальной поддержки в соответствии с </a:t>
                      </a:r>
                      <a:r>
                        <a:rPr lang="ru-RU" sz="10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Законом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"О социальной защите граждан, подвергшихся воздействию радиации вследствие катастрофы на Чернобыльской АЭС" (в редакции </a:t>
                      </a:r>
                      <a:r>
                        <a:rPr lang="ru-RU" sz="10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Закона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от 18 июня 1992 года N 3061-1), в соответствии с Федеральным </a:t>
                      </a:r>
                      <a:r>
                        <a:rPr lang="ru-RU" sz="10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законом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26 ноября 1998 года N 175-ФЗ "О социальной защите граждан Российской Федерации, подвергшихся воздействию радиации вследствие аварии в 1957 году на производственном объединении "Маяк" и сбросов радиоактивных отходов в реку </a:t>
                      </a:r>
                      <a:r>
                        <a:rPr lang="ru-RU" sz="1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</a:t>
                      </a:r>
                      <a:r>
                        <a:rPr lang="ru-RU" sz="10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законом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491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58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принимавших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члены семей погибших (умерших) инвалидов войны, участников Великой Отечественной войны, ветеранов боевых действий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пенсионеры, доход которых ниже двукратной величины прожиточного минимума, установленной в Московской области для пенсионеров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291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бывшие несовершеннолетние узники фашизма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8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граждане, которым присвоено звание «Почетный гражданин городского округа Домодедово», «Почетный гражданин города Домодедово», «Почетный гражданин Домодедовского района»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8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  <a:b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округа;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127 298,7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72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налоговых ставках по налогу на имущество физических лиц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969903"/>
              </p:ext>
            </p:extLst>
          </p:nvPr>
        </p:nvGraphicFramePr>
        <p:xfrm>
          <a:off x="179512" y="836713"/>
          <a:ext cx="8640960" cy="5793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1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89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9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имущества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360">
                <a:tc row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«Об установлении налога на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имущество физических лиц»</a:t>
                      </a:r>
                    </a:p>
                    <a:p>
                      <a:pPr 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12.11.2014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№1-4/614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изменениями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14.06.2016 1-4/716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12.02.2018 №1-4/867, 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13.11.2018 №1-4/920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Квартира, часть квартиры, комната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1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Жилой дом, часть жилого дома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7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 незавершенного строительства в случае, если проектируемым назначением таких объектов является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Единые недвижимые комплексы, в состав которых входит хотя бы один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8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Гаражи 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машино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-места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92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Хозяйственные строения или сооружения, площадь каждого из которых не превышает 50 квадратных метров и которые расположены на земельных участках, предоставленных для ведения личного подсобного, дачного хозяйства, огородничества, садоводства или индивидуального жилищного строительства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35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налогообложения, включенные в перечень, определяемый в соответствии с пунктом 7 статьи 378.2 Налогового кодекса Российской Федерации, объекты налогообложения, предусмотренные абзацем вторым пункта 10 статьи 378.2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34798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Объекты налогообложения, кадастровая стоимость каждого из которых превышает 300 млн. рублей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51456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Прочие объекты налогообложения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0,5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21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238583"/>
              </p:ext>
            </p:extLst>
          </p:nvPr>
        </p:nvGraphicFramePr>
        <p:xfrm>
          <a:off x="395535" y="908720"/>
          <a:ext cx="8496945" cy="4925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73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3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73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87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4860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87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704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«Культура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975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Мероприятия муниципальной программы «Культура городского округа Домодедово на 2017 - 2021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914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Увеличение общего количество посетителей музея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Губернатора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102,08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101,19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Прирост количества выставочных проектов относительно уровня 2012 года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Указ Президента Российской Федерации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710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 3. Увеличение численности участников культурно-досуговых мероприятий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107,1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119,80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38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 4. Зарплата бюджетников - отношение  средней заработной платы работников учреждений культуры к среднемесячной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85,70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103,20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68133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662761"/>
              </p:ext>
            </p:extLst>
          </p:nvPr>
        </p:nvGraphicFramePr>
        <p:xfrm>
          <a:off x="395535" y="908720"/>
          <a:ext cx="8568953" cy="4896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331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64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02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«Культура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51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Мероприятия муниципальной программы «Культура городского округа Домодедово на 2017 - 2021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6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5. Увеличение числа посетителей парков культуры и отдыха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 отношению к базовому году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884,13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90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 6. Количество туристических маршрутов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0319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Целевой показатель  9. Увеличение числа посещений организаций культуры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Указ Президента Российской Федерации от 07.05.2018 № 204, приоритетный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%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102,8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134.29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2221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Целевой показатель  10. Доля детей, привлекаемых к участию в творческих мероприятиях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Указ Президента Российской Федерации, приоритетный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15,95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62267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147682"/>
              </p:ext>
            </p:extLst>
          </p:nvPr>
        </p:nvGraphicFramePr>
        <p:xfrm>
          <a:off x="395535" y="908720"/>
          <a:ext cx="8568953" cy="46085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331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64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02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«Культура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51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Мероприятия муниципальной программы «Культура городского округа Домодедово на 2017 - 2021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6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 11. Увеличение числа посещений платных культурно-массовых мероприятий клубов и домов культуры к уровню 2017 года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Национальный проект «Культура»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58,81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3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12. Увеличение числа участников клубных формирований к уровню 2017 года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Национальный проект «Культура»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97,86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64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12. Количество посещений организаций культуры по отношению к уровню 2010 (на поддержку отрасли культуры в части государственной поддержки лучших сельских учреждений культуры)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к соглашению с ФОИВ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181,12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737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13. Количество посещений организаций культуры по отношению к уровню 2010 (на поддержку отрасли культуры в части государственной поддержки лучших работников сельских учреждений культуры)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к соглашению с ФОИВ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181,12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59625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876684"/>
              </p:ext>
            </p:extLst>
          </p:nvPr>
        </p:nvGraphicFramePr>
        <p:xfrm>
          <a:off x="395535" y="908720"/>
          <a:ext cx="8568953" cy="501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9387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20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32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«Культура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82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«Развитие библиотечного дела в городском округе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22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Обеспечение роста числа пользователей библиотек Московской области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33 960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29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Количество посещений библиотек (на 1 жителя в год)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к соглашению с ФОИВ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посещение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4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6. Увеличение посещаемости общедоступных (публичных) библиотек, а также культурно-массовых мероприятий, проводимых в библиотеках Московской области к уровню 2017 года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Национальный проект «Культура»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130,19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46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7. Доля муниципальных библиотек, соответствующих требованиям к условиям деятельности библиотек Московской области (стандарту)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Национальный проект «Культура»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196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55526"/>
              </p:ext>
            </p:extLst>
          </p:nvPr>
        </p:nvGraphicFramePr>
        <p:xfrm>
          <a:off x="395535" y="908721"/>
          <a:ext cx="8568953" cy="57690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«Культура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«Укрепление материально-технической базы учреждений культуры и искусства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001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Модернизация материально-технической базы объектов культуры путем строительства, реконструкции, проведения капитального ремонта, технического переоснащения муниципальных учреждений культуры современным непроизводственным оборудованием,  приобретение зданий для последующего размещения культурно-досуговых учреждений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Губернатора Московской области, 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4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Соответствие нормативу обеспеченности парками культуры и отдыха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Губернатора Московской области, 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99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Количество созданных парков культуры и отдыха на территории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4. Количество благоустроенных парков культуры и отдыха на территории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893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Социально-экономические условия реализации бюджетной и налоговой политики Московской области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Базируясь на ключевых параметрах прогноза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- экономического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Домодедово 2019-2021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были определены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 к формированию бюджетной и налоговой политики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основные параметры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Домодедово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год.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20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869587"/>
              </p:ext>
            </p:extLst>
          </p:nvPr>
        </p:nvGraphicFramePr>
        <p:xfrm>
          <a:off x="395535" y="908721"/>
          <a:ext cx="8568953" cy="56247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937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34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72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08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Подпрограмма I «Дошкольное образование»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795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Макропоказатель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Отношение численности детей в возрасте от 3 до 7 лет, получающих дошкольное образование в текущем году, к сумме численности детей в возрасте от 3 до 7 лет, получающих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дошкольное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образование в текущем году, и численности детей в возрасте от 3 до 7 лет, находящихся в очереди на получение в текущем году дошкольного образования (на конец года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Указ  Президента РФ  от 07.05.2012    № 599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0331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Отношение численности детей в возрасте от 1,5 до 3 лет, осваивающих образовательные программы дошкольного образования, к сумме численности детей в возрасте от 1,5 до 3 лет, осваивающих образовательные программы дошкольного образования, и численности детей в возрасте от 1,5 до 3 лет, состоящих на учёте для предоставления места в дошкольном образовательном учреждении с предпочтительной датой приема в текущем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году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868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построенных дошкольных образовательных организаций по годам реализации программы, в том числе за счет внебюджетных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105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Зарплата бюджетников - отношение средней заработной платы педагогических работников дошкольных образовательных организаций к среднемесячной  заработной плате в общеобразовательных организациях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 / Указ Президента РФ  от 17.05.2012 № 597            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114,59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0735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102667"/>
              </p:ext>
            </p:extLst>
          </p:nvPr>
        </p:nvGraphicFramePr>
        <p:xfrm>
          <a:off x="395535" y="908721"/>
          <a:ext cx="8568953" cy="43204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Подпрограмма I «Дошкольное образование»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9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Ясли – детям - Создание  и развитие ясельных групп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детей-инвалидов в возрасте от 1,5 до 7 лет, охваченных дошкольным образованием, в общей численности детей-инвалидов данного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возраста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воспитанников дошкольных образовательных организаций, обучающихся по программам, соответствующим требованиям федерального государственного образовательного стандарта дошкольного образования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12155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881249"/>
              </p:ext>
            </p:extLst>
          </p:nvPr>
        </p:nvGraphicFramePr>
        <p:xfrm>
          <a:off x="395535" y="908721"/>
          <a:ext cx="8568953" cy="49947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7373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1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39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02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Подпрограмма I «Дошкольное образование»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0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отремонтированных дошкольных образовательных организаций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57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созданных за счёт строительства мест в дошкольных организациях с ясельными группами, в том числе ясельных мест.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4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Создание дополнительных мест для детей в возрасте от 2 месяцев до 3 лет в образовательных организациях, реализующих образовательные программы дошкольного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90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дошкольных образовательных организаций, в которых создана универсальная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безбарьерная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среда для инклюзивного образования детей-инвалидов, в общем количестве дошкольных образовательных организаций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71967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866886"/>
              </p:ext>
            </p:extLst>
          </p:nvPr>
        </p:nvGraphicFramePr>
        <p:xfrm>
          <a:off x="395536" y="692696"/>
          <a:ext cx="8568953" cy="59267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5876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03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49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85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Подпрограмма I «Дошкольное образование»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2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Отношение численности детей в возрасте от 2 месяцев до 3 лет, получающих дошкольное образование в текущем году, к сумме численности детей в возрасте от 2 месяцев до 3 лет получающих дошкольное образование в текущем году, и численности детей в возрасте  от 2 месяцев до 3 лет ,находящихся в очереди на получение в текущем году дошкольного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образования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Доступность дошкольного образования для детей в возрасте от полутора до трех лет.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58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Создано не менее 90 тыс. дополнительных мест, в том числе с обеспечением необходимых условий пребывания детей с ОВЗ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детей-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инвалидов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в организациях, осуществляющих образовательную деятельность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 образовательным программам дошкольного образования, для детей в возрасте до трех лет за счет средств федерального бюджета, бюджетов субъектов Российской Федерации и местных бюджетов с учетом приоритетности региональных программ субъектов Российской Федерации, в том числе входящих в состав Дальневосточного и Северо- Кавказского федеральных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округов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4303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56062"/>
              </p:ext>
            </p:extLst>
          </p:nvPr>
        </p:nvGraphicFramePr>
        <p:xfrm>
          <a:off x="395535" y="908721"/>
          <a:ext cx="8568953" cy="48965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Подпрограмма 2 «Общее образование»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60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Макропоказатель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Удельный вес численности  обучающихся, занимающихся в первую смену, в общей численности обучающихся общеобразовательных 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организаций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обучающихся муниципальных общеобразовательных организаций, которым предоставлена возможность обучаться в соответствии с основными современными требованиями, в общей численности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обучающихся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Удельный вес численности обучающихся в образовательных организациях общего образования в соответствии с федеральными государственными образовательными стандартами в общей численности обучающихся в образовательных организациях общего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6841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923862"/>
              </p:ext>
            </p:extLst>
          </p:nvPr>
        </p:nvGraphicFramePr>
        <p:xfrm>
          <a:off x="395535" y="908721"/>
          <a:ext cx="8568953" cy="4824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Подпрограмма 2 «Общее образование»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4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обучающихся муниципальных 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общеобразовательных учреждений, 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обеспеченных 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горячим питанием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9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Зарплата бюджетников - отношение средней заработной платы педагогических работников общеобразовательных организаций общего образования к среднемесячной 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 / Указ Президента РФ  от 17.05.2012 № 597            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59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построенных общеобразовательных организаций по годам реализации программы, в том числе за счет внебюджетных источников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Губернатора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3879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17244"/>
              </p:ext>
            </p:extLst>
          </p:nvPr>
        </p:nvGraphicFramePr>
        <p:xfrm>
          <a:off x="395535" y="908721"/>
          <a:ext cx="8568953" cy="5112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Подпрограмма 2 «Общее образование»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9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новых мест в общеобразовательных организациях Московской области (приоритетный показатель)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Губернатора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900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муниципальных учреждений образования, обеспеченных доступом в информационно-телекоммуникационную сеть Интернет на скорости: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для организаций дошкольного образования- не менее 2Мбит/с;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для общеобразовательных организаций, расположенных в городских населенных пунктах, - не менее 100 Мбит/с;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для общеобразовательных организаций, расположенных в сельских населенных пунктах, - не менее 10 Мбит/с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15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современных компьютеров (со сроком эксплуатации не более 7 лет) на 100    обучающихся в общеобразовательных 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организациях муниципального образования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70127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013005"/>
              </p:ext>
            </p:extLst>
          </p:nvPr>
        </p:nvGraphicFramePr>
        <p:xfrm>
          <a:off x="395535" y="908721"/>
          <a:ext cx="8568953" cy="49601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Подпрограмма 2 «Общее образование»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4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детей-инвалидов, обучающихся по программам общего образования с использованием дистанционных образовательных технологий (от общего числа детей-инвалидов, которым это показано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9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детей- инвалидов, которым созданы условия для получения качественного начального общего, основного общего, среднего общего образования, от общей численности детей- инвалидов школьного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возраста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0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Современное управление школой - Качество школьного образования (соответствие стандарту качества управления общеобразовательными организациями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96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выпускников текущего года, набравших 220 баллов и более по 3 предметам, к общему количеству выпускников текущего  года, сдавших ЕГЭ по 3 и более предметам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6237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766374"/>
              </p:ext>
            </p:extLst>
          </p:nvPr>
        </p:nvGraphicFramePr>
        <p:xfrm>
          <a:off x="395535" y="908721"/>
          <a:ext cx="8568953" cy="51168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8986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7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74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04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Подпрограмма 2 «Общее образование»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8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обучающихся во вторую смену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3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отремонтированных общеобразовательных организаций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общеобразовательных организаций, в которых создана универсальная безбарьерная среда для инклюзивного образования детей- инвалидов, в общем количестве общеобразовательных организаций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образовательных организаций, в которых созданы условия для получения детьми-инвалидами качественного образования, в общем количестве образовательных организаций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00361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05729"/>
              </p:ext>
            </p:extLst>
          </p:nvPr>
        </p:nvGraphicFramePr>
        <p:xfrm>
          <a:off x="395535" y="908721"/>
          <a:ext cx="8568953" cy="53491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5021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3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12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09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Подпрограмма 2 «Общее образование»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выпускников-инвалидов общеобразовательных организаций 9 и 11 классов, охваченных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профориентационной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работой, в общей численности выпускников-инвалидов общеобразовательных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82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Поддержка образования для детей с ограниченными возможностями здоровья. Обновление материально- технической базы в организациях, осуществляющих образовательную деятельность исключительно по адаптированным основным общеобразовательным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программам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20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образовательных организаций, в которых созданы условия современной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здоровье сберегающей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образовательной среды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64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Сокращение школ, находящихся в «красной зоне»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37,93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4886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0015487"/>
              </p:ext>
            </p:extLst>
          </p:nvPr>
        </p:nvGraphicFramePr>
        <p:xfrm>
          <a:off x="467544" y="1628800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Численность постоянного населения                       </a:t>
            </a:r>
            <a:r>
              <a:rPr lang="ru-RU" sz="1400" dirty="0" smtClean="0">
                <a:latin typeface="Georgia" panose="02040502050405020303" pitchFamily="18" charset="0"/>
              </a:rPr>
              <a:t>                                                   </a:t>
            </a:r>
            <a:r>
              <a:rPr lang="ru-RU" sz="1400" dirty="0">
                <a:latin typeface="Georgia" panose="02040502050405020303" pitchFamily="18" charset="0"/>
              </a:rPr>
              <a:t>(тыс. </a:t>
            </a:r>
            <a:r>
              <a:rPr lang="ru-RU" sz="1400" dirty="0" smtClean="0">
                <a:latin typeface="Georgia" panose="02040502050405020303" pitchFamily="18" charset="0"/>
              </a:rPr>
              <a:t>чел.)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9481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614955"/>
              </p:ext>
            </p:extLst>
          </p:nvPr>
        </p:nvGraphicFramePr>
        <p:xfrm>
          <a:off x="395535" y="908721"/>
          <a:ext cx="8568953" cy="54352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Подпрограмма 3 «Дополнительное образование, воспитание и психолого-социальное сопровождение детей»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797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 в возрасте от 5 до 18 лет, обучающихся по дополнительным образовательным программам, в общей численности детей этого возраста, 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Указ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президента РФ № 599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9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Зарплата бюджетников - отношение средней заработной платы педагогических работников организаций дополнительного образования к средней заработной плате учителей в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/ Указ президента РФ от 01.06.2012 № 761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110,79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74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 (от 5 до 18 лет), охваченных дополнительными общеразвивающими программами технической и естественнонаучной направленности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Указ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Президента РФ  от 17.05.2012    № 597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35,09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детей, привлекаемых к участию в творческих мероприятиях, от общего числа детей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Указ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Президента РФ  от 17.05.2012    № 597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96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победителей и призеров творческих олимпиад, конкурсов и фестивалей  межрегионального, федерального и международного уровня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1,42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72619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157110"/>
              </p:ext>
            </p:extLst>
          </p:nvPr>
        </p:nvGraphicFramePr>
        <p:xfrm>
          <a:off x="395535" y="908721"/>
          <a:ext cx="8568953" cy="52565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Подпрограмма 3 «Дополнительное образование, воспитание и психолого-социальное сопровождение детей»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4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Удельный вес численности детей и молодежи в возрасте от 5 до 18 лет, проживающих на территории Московской области и получающих услуги в сфере дополнительного образования в частных организациях, осуществляющих образовательную деятельность по дополнительным общеобразовательным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программам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0184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Зарплата бюджетников - отношение средней заработной платы педагогических работников организаций для детей-сирот и детей, оставшихся без попечения родителей, к среднемесячной 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-50 / Указ Президента РФ  от 17.05.2012    № 597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118,57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8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детей- инвалидов в возрасте от 5 до 18 лет, получающих дополнительное образование, от общей численности детей- инвалидов данного возраста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48,93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55573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880856"/>
              </p:ext>
            </p:extLst>
          </p:nvPr>
        </p:nvGraphicFramePr>
        <p:xfrm>
          <a:off x="395535" y="908721"/>
          <a:ext cx="8568953" cy="46253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Подпрограмма 3 «Дополнительное образование, воспитание и психолого-социальное сопровождение детей»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4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детей, находящихся в трудной жизненной ситуации, охваченных отдыхом и оздоровлением, в общей численности детей в возрасте от семи до пятнадцати лет, находящихся в трудной жизненной ситуации, подлежащих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оздоровлению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9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детей, охваченных отдыхом и оздоровлением, в общей численности детей в возрасте от семи до пятнадцати лет, подлежащих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оздоровлению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граждан, прошедших обучение по Программе подготовки граждан, выразивших желание стать усыновителями, опекунами или попечителями детей, оставшихся без попечения родителей, по отношению к общей численности граждан, изъявивших желание получить данную муниципальную услугу.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59253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351731"/>
              </p:ext>
            </p:extLst>
          </p:nvPr>
        </p:nvGraphicFramePr>
        <p:xfrm>
          <a:off x="395535" y="908721"/>
          <a:ext cx="8568953" cy="41585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Подпрограмма 3 «Дополнительное образование, воспитание и психолого-социальное сопровождение детей»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9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обучающихся муниципальных общеобразовательных организаций, употребляющих наркотические средства и психотропные вещества, в результате проведения профилактических диагностических мероприятий в соответствии с законодательством Российской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Федерации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Школьные спортивные соревнования – Организация спортивных соревнований внутри школы- определение лучших. Межшкольные соревнования окружные/ районные, областные.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30924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9006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435099"/>
              </p:ext>
            </p:extLst>
          </p:nvPr>
        </p:nvGraphicFramePr>
        <p:xfrm>
          <a:off x="395535" y="671746"/>
          <a:ext cx="8568953" cy="57777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0220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74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82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76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Подпрограмма 3 «Дополнительное образование, воспитание и психолого-социальное сопровождение детей»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493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 в возрасте от 5 до 18 лет, охваченных дополнительным образование сферы культуры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Стратегия государственной политики, утвержденная распоряжением Правительства РФ от 29.02.2016 № 326-р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5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детских музыкальных школ и школ искусств необходимыми музыкальными инструментами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Указ Президента Российской Федерации от 07.05.2018 № 204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 в возрасте от 5 до 18 лет, посещающих объединения образовательных организаций, участвующих в проекте «Наука в Подмосковье», 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23,72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553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Число детей, охваченных деятельностью детских технопарков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Кванториум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 (мобильных технопарков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Кванториум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») и других проектов, направленных на обеспечение доступности дополнительных программ естественнонаучной и технической направленностей, соответствующих приоритетным направлениям технологического развития Российской Федерации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3306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3751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36576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9006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163212"/>
              </p:ext>
            </p:extLst>
          </p:nvPr>
        </p:nvGraphicFramePr>
        <p:xfrm>
          <a:off x="395535" y="671746"/>
          <a:ext cx="8568953" cy="59377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0220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74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82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76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Подпрограмма 3 «Дополнительное образование, воспитание и психолого-социальное сопровождение детей»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Оснащены образовательные учреждения в сфере культуры (детские школы искусств по видам искусств и училищ) музыкальными инструментами, оборудованием и учебными материалами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Указ Президента Российской Федерации от 07.05.2018 № 204  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организаций культуры, получивших современное оборудование (нарастающим итогом)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Указ Президента Российской Федерации от 07.05.2018 № 204  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59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 в возрасте от 5 до 18 лет, имеющих право на получение дополнительного образования в рамках системы персонифицированного финансирования в общей численности детей в возрасте от 5 до 18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924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Число детей, получивших рекомендации по построению индивидуального учебного плана в соответствии с выбранными профессиональными компетенциями (профессиональными областями деятельности)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к соглашению с ФОИВ по ФП «Успех каждого ребенка»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0,248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0,495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19842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391740"/>
              </p:ext>
            </p:extLst>
          </p:nvPr>
        </p:nvGraphicFramePr>
        <p:xfrm>
          <a:off x="395535" y="908721"/>
          <a:ext cx="8568953" cy="4147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 «Обеспечивающая подпрограмма»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60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Удельный вес численности педагогических и руководящих работников муниципальных дошкольных и общеобразовательных организаций, прошедших в течение последних 3 лет повышение квалификации или профессиональную переподготовку, в общей численности педагогических и руководящих работников общеобразовательных организаций до 100 процентов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учителей, заместителей директоров и директоров школ, повысивших уровень квалификации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281988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422992"/>
              </p:ext>
            </p:extLst>
          </p:nvPr>
        </p:nvGraphicFramePr>
        <p:xfrm>
          <a:off x="395535" y="908721"/>
          <a:ext cx="8568953" cy="5011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«Социальная защита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Социальная поддержка граждан пожилого возраста, ветеранов, инвалидов и других категорий граждан городского округа Домодедово на 2017-2021 годы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получивших единовременную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мат.помощь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граждан, пострадавших от радиационных воздействий, от общего числа обратившихся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получивших единовременную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мат.помощь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бывших несовершеннолетних узников концлагерей,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704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получивших единовременную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мат.помощь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граждан, пострадавших от политических репрессий, от общего числа обратившихся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получивших единовременною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мат.помощь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участников Курской битвы, включая вдов,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466225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759257"/>
              </p:ext>
            </p:extLst>
          </p:nvPr>
        </p:nvGraphicFramePr>
        <p:xfrm>
          <a:off x="395535" y="908721"/>
          <a:ext cx="8568953" cy="5092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«Социальная защита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Социальная поддержка граждан пожилого возраста, ветеранов, инвалидов и других категорий граждан городского округа Домодедово на 2017-2021 годы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797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получивших единовременную мат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помощь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участников обороны Москвы, включая вдов,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694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получивших единовременную мат. помощь участников обороны Ленинграда,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518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7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получивших единовременную мат. помощь участников Сталинградской битвы,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8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получивших единовременную мат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помощь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участников ВОВ ко Дню Победы, включая вдов, граждан возрастной группы рождения с 22.06.1927 по 03.09.1945г. и тружеников тыла зарегистрированных по месту жительства на территории городского округа Домодедово,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928428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223332"/>
              </p:ext>
            </p:extLst>
          </p:nvPr>
        </p:nvGraphicFramePr>
        <p:xfrm>
          <a:off x="395535" y="908721"/>
          <a:ext cx="8568953" cy="4464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«Социальная защита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Социальная поддержка граждан пожилого возраста, ветеранов, инвалидов и других категорий граждан городского округа Домодедово на 2017-2021 годы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9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получивших единовременную мат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помощь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семей погибших участников Афганских событий и локальных войн,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10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получивших выплаты единовременной материальной помощи инвалидов всех категорий в рамках проведения Дня инвалида,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11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муниципальных служащих и почетных граждан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городского округа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Домодедово получивших ежемесячную доплату к пенсии, от общего утвержденного списка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1670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8174396"/>
              </p:ext>
            </p:extLst>
          </p:nvPr>
        </p:nvGraphicFramePr>
        <p:xfrm>
          <a:off x="457200" y="1481138"/>
          <a:ext cx="781812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Среднемесячная заработная плата работников крупных и средних организаций </a:t>
            </a:r>
            <a:r>
              <a:rPr lang="ru-RU" sz="1400" dirty="0" smtClean="0">
                <a:latin typeface="Georgia" panose="02040502050405020303" pitchFamily="18" charset="0"/>
              </a:rPr>
              <a:t>     (руб.)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330195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155263"/>
              </p:ext>
            </p:extLst>
          </p:nvPr>
        </p:nvGraphicFramePr>
        <p:xfrm>
          <a:off x="395535" y="908721"/>
          <a:ext cx="8568953" cy="51853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«Социальная защита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Социальная поддержка граждан пожилого возраста, ветеранов, инвалидов и других категорий граждан городского округа Домодедово на 2017-2021 годы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12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 получивших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льготную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подписку на периодические печатные издания следующим категориям граждан от общего списка: инвалидам, получающим региональную доплату к пенсии на основании Постановления Правительства Московской области от 19.01.2012 №69/54"Об утверждении Порядка назначения и выплаты региональной социальной доплаты к пенсии" (далее - Постановление Правительства Московской области от 19.01.2012 №69/54); малоимущим семьям, малоимущим одиноко проживающим гражданам и иным категориям граждан, получающим государственную социальную помощь в соответствии с Федеральным Законом РФ от 17.07.1999 № 178-ФЗ "О государственной социальной помощи" (далее - Федеральный Закон РФ от 17.07.1999 №178-ФЗ); семьям с детьми-инвалидами, получающим ежемесячное пособие на ребенка-инвалида в соответствии с Законом МО от 12.01.2006 №1/2006-ОЗ "О мерах социальной поддержки семьи и детей в Московской области" (далее - Закон МО от 12.01.2006 №1/2006-ОЗ); представителям Домодедовской районной организации Всероссийского общества инвалидов; членам Домодедовской местной организации Московской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областной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организации Всероссийского общества слепых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778881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985388"/>
              </p:ext>
            </p:extLst>
          </p:nvPr>
        </p:nvGraphicFramePr>
        <p:xfrm>
          <a:off x="395535" y="908721"/>
          <a:ext cx="8568953" cy="56763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«Социальная защита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Социальная поддержка граждан пожилого возраста, ветеранов, инвалидов и других категорий граждан городского округа Домодедово на 2017-2021 годы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13                                  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получивших выплату единовременной материальной помощи малоимущих граждан от общего числа обратившихся и получивших ежемесячную доплату к пенсии бывших руководителей исполнительного комитета Домодедовского городского Совета и Домодедовского комитета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КПСС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14                                 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получивших единовременную материальную помощь граждан, находящихся в трудной жизненной ситуации,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15                               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граждан, получивших единовременную материальную помощь по медицинским показаниям,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16                     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горячего питания граждан пожилого возраста, инвалидов и других категорий граждан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порция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10583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10583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10583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72243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915285"/>
              </p:ext>
            </p:extLst>
          </p:nvPr>
        </p:nvGraphicFramePr>
        <p:xfrm>
          <a:off x="395535" y="908721"/>
          <a:ext cx="8568953" cy="5064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«Социальная защита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Социальная поддержка граждан пожилого возраста, ветеранов, инвалидов и других категорий граждан городского округа Домодедово на 2017-2021 годы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17                                 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получивших субсидии на оплату жилого помещения и коммунальных услуг малоимущих семей, оказавшихся в трудной жизненной ситуации, которую они не могут преодолеть самостоятельно по независящим от них причинам, не имеющих возможности предоставления полного пакета документов для назначения субсидии и имеющие среднедушевой доход ниже величины прожиточного минимума в Московской области (не попадающих под действие Постановления Правительства РФ от 14 декабря 2005 года №761 "О предоставлении субсидий на оплату жилого помещения и коммунальных услуг", от общего числа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18                               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отдельных категорий граждан получивших компенсацию на оплату жилищно-коммунальных услуг,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332671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339930"/>
              </p:ext>
            </p:extLst>
          </p:nvPr>
        </p:nvGraphicFramePr>
        <p:xfrm>
          <a:off x="395535" y="908721"/>
          <a:ext cx="8568953" cy="44476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«Социальная защита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Социальная поддержка граждан пожилого возраста, ветеранов, инвалидов и других категорий граждан городского округа Домодедово на 2017-2021 годы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19                                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граждан, получивших   субсидию на оплату жилья и коммунальных услуг, от общего числа обратившихся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20                                 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льготной категории граждан  получивших выплаты по капитальному ремонту жилищного фонда,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21                                      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отдельных категорий граждан, получивших бесплатное зубопротезирование,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09525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977416"/>
              </p:ext>
            </p:extLst>
          </p:nvPr>
        </p:nvGraphicFramePr>
        <p:xfrm>
          <a:off x="395535" y="908721"/>
          <a:ext cx="8568953" cy="36929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«Социальная защита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 Формирование доступной среды на 2017-2021 годы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79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                                  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Доступная среда - Доступность для инвалидов и других маломобильных групп населения муниципальных приоритетных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объектов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                   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Приобретение 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оборудования, строительство пандусов для обеспечения беспрепятственного доступа маломобильных групп населения.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15212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829496"/>
              </p:ext>
            </p:extLst>
          </p:nvPr>
        </p:nvGraphicFramePr>
        <p:xfrm>
          <a:off x="395535" y="908721"/>
          <a:ext cx="8568953" cy="48965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«Социальная защита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334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 Создание условий для оказания медицинской помощи населению на 2017-2021 годы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               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населения врачами (на 10тыс. населения)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31,81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                            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Привлечение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участковых врачей: 1 врач - 1 участок (Отсутствие (сокращение) дефицита врачей - привлечение / стимулирование / жилье)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                                     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медицинских работников государственных учреждений здравоохранения муниципального образования, обеспеченных жилыми помещениями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из обращения Губернатора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401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                     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Смертность от дорожно-транспортных происшествий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случаев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100 тыс. 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0740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561164"/>
              </p:ext>
            </p:extLst>
          </p:nvPr>
        </p:nvGraphicFramePr>
        <p:xfrm>
          <a:off x="395535" y="908721"/>
          <a:ext cx="8568953" cy="54436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«Социальная защита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 Создание условий для оказания медицинской помощи населению на 2017-2021 годы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797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                                           Диспансеризация - Доля населения, прошедшего диспансеризацию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614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                                   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обучающихся в муниципальных образовательных учреждениях, прошедших профилактические осмотры с целью раннего выявления лиц, допускающих немедицинское потребление наркотических средств от количества обучающихся с 13 лет в  общеобразовательных организациях, подлежащих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профосмотрам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из обращения Губернатора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309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7                                    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населения, которым проведены профилактические осмотры на туберкулез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8                 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Уровень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обеспеченности  полноценным питанием беременных женщин, кормящих матерей и детей в возрасте до трех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002028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14649"/>
              </p:ext>
            </p:extLst>
          </p:nvPr>
        </p:nvGraphicFramePr>
        <p:xfrm>
          <a:off x="395535" y="908721"/>
          <a:ext cx="8568953" cy="47692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«Спорт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"Развитие физической культуры и спорта в городском округе Домодедово на 2017 - 2021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жителей муниципального образования Московской области, систематически занимающихся физической культурой и спортом, в общей численности населения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40,91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Фактическая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обеспеченность населения Московской области объектами спорта (единовременная пропускная способность объектов спорта) на 10 000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10 000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272,61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организаций, оказывающих услуги по спортивной подготовке в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соответствии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федеральными стандартами спортивной подготовки, в общем количестве организаций в сфере физической культуры и спорта Московской области, в том числе для лиц с ограниченными возможностями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 соглашению, заключенному с ФОИВ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889430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578658"/>
              </p:ext>
            </p:extLst>
          </p:nvPr>
        </p:nvGraphicFramePr>
        <p:xfrm>
          <a:off x="395535" y="908721"/>
          <a:ext cx="8568953" cy="52238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«Спорт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"Развитие физической культуры и спорта в городском округе Домодедово на 2017 - 2021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населения городского округа Домодедово, занятого в экономике, занимающегося физической культурой и спортом, в общей численности населения, занятого в экономике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054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обучающихся и студентов, систематически занимающихся физической культурой и спортом, в общей численности обучающихся и студентов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95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7.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жителей, занимающихся в спортивных организациях, в общей численности детей и молодежи в возрасте 6 - 15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50,81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8.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лиц с ограниченными возможностями здоровья и инвалидов, систематически занимающихся физической культурой и спортом, в общей численности указанной категории населения, проживающих в муниципальном образовании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9211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616862"/>
              </p:ext>
            </p:extLst>
          </p:nvPr>
        </p:nvGraphicFramePr>
        <p:xfrm>
          <a:off x="395535" y="908721"/>
          <a:ext cx="8568953" cy="54070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46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«Спорт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"Развитие физической культуры и спорта в городском округе Домодедово на 2017 - 2021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9.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Эффективность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использования существующих объектов спорта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 ежегодному обращению Губернатора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5783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10.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жителей городского округа Домодедово, выполнивших нормативы Всероссийского физкультурно-спортивного комплекса "Готов к труду и обороне" (ГТО), в общей численности населения, принявшего участие в сдаче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нормативов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Всероссийского физкультурно-спортивного комплекса "Готов к труду и обороне" (ГТО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54,35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11.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обучающихся и студентов - жителей городского округа Домодедово, выполнивших нормативы Всероссийского физкультурно-спортивного комплекса "Готов к труду и обороне" (ГТО), в общей численности населения, принявшего участие в сдаче нормативов Всероссийского физкультурно-спортивного комплекса "Готов к труду и обороне" (ГТО)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53,09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810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9817929"/>
              </p:ext>
            </p:extLst>
          </p:nvPr>
        </p:nvGraphicFramePr>
        <p:xfrm>
          <a:off x="457200" y="1481138"/>
          <a:ext cx="781812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Общая численность безработных граждан </a:t>
            </a:r>
            <a:r>
              <a:rPr lang="ru-RU" sz="1400" dirty="0" smtClean="0">
                <a:latin typeface="Georgia" panose="02040502050405020303" pitchFamily="18" charset="0"/>
              </a:rPr>
              <a:t>                                                                           (чел.)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01284333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142710"/>
              </p:ext>
            </p:extLst>
          </p:nvPr>
        </p:nvGraphicFramePr>
        <p:xfrm>
          <a:off x="395535" y="908721"/>
          <a:ext cx="8568953" cy="47254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46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«Спорт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"Развитие физической культуры и спорта в городском округе Домодедово на 2017 - 2021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797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14.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установленных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скейт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-парков в муниципальных образованиях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соглашений с ФОИВ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89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16.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 среднего  возраста, систематически  занимающихся физической культурой и спортом, в общей численности граждан среднего возраста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Национальный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проект Демография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17.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 старшего  возраста, систематически  занимающихся физической культурой и спортом, в общей численности граждан старшего возраста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Национальный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проект Демография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18.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Уровень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обеспеченности граждан спортивными сооружениями исходя из единовременной  пропускной способности объектов спорта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Национальный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проект Демография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71603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846120"/>
              </p:ext>
            </p:extLst>
          </p:nvPr>
        </p:nvGraphicFramePr>
        <p:xfrm>
          <a:off x="395535" y="908721"/>
          <a:ext cx="8568953" cy="53715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«Спорт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"Развитие физической культуры и спорта в городском округе Домодедово на 2017 - 2021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19. Доля средств, полученных от предпринимательской деятельности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32,72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20. Доля занимающихся по программам спортивной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поготовки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 организациях ведомственной принадлежности физической культуры и спорта , в общем количестве занимающихся в организациях ведомственной принадлежности физической культуры и спорта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Национальный проект Демография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51,34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21. Доля детей и молодежи, систематически занимающихся физической культурой и спортом, в общей численности детей и молодежи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Национальный проект Демография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Количество установленных плоскостных спортивных сооружений в муниципальных образованиях Московской области, 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617798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062629"/>
              </p:ext>
            </p:extLst>
          </p:nvPr>
        </p:nvGraphicFramePr>
        <p:xfrm>
          <a:off x="395535" y="908721"/>
          <a:ext cx="8568953" cy="44476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«Спорт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"Развитие физической культуры и спорта в городском округе Домодедово на 2017 - 2021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23.Количество поставленных в Московскую область искусственных покрытий для футбольных полей, созданных при организациях спортивной подготовки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по соглашению с ФОИВ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24. Соответствие тренировочных площадок после завершения мероприятий требованиям, установленным национальными стандартами Российской Федерации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по соглашению с ФОИВ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25. Доля спортивных площадок, управляемых в соответствии со стандартом их использования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48.61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402844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309869"/>
              </p:ext>
            </p:extLst>
          </p:nvPr>
        </p:nvGraphicFramePr>
        <p:xfrm>
          <a:off x="395535" y="908721"/>
          <a:ext cx="8568953" cy="55298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3860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52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76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«Спорт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53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"Молодое поколение городского округа Домодедово на 2017 - 2021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38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мероприятий патриотической тематики, в том числе по допризывной подготовке для подростков и молодежи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1592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1669,00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2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молодых граждан, принимающих участие в добровольческой деятельности, к общему числу молодых граждан в городского округе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молодых граждан, участвующих в деятельности общественных организаций и объединений, к общему числу молодых граждан в городского округе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667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Целевой показатель 4.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молодых граждан, принимающих участие в мероприятиях по гражданско-патриотическому,  воспитанию, к общему числу молодых граждан в городском округе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132,18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667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Работай с молодежью - Уровень обеспеченности учреждениями по работе с молодежью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балл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260907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218233"/>
              </p:ext>
            </p:extLst>
          </p:nvPr>
        </p:nvGraphicFramePr>
        <p:xfrm>
          <a:off x="395535" y="908721"/>
          <a:ext cx="8568953" cy="50942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3860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5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21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«Спорт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"Молодое поколение городского округа Домодедово на 2017 - 2021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0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молодых граждан, принимающих участие в мероприятиях, направленных на поддержку талантливой молодежи, молодежных социально-значимых инициатив, к общему числу молодых граждан в городском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округе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8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Уровень обеспеченности молодежных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медиацентров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балл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6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9.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Численность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обучающихся, вовлеченных в деятельность общественных объединений на базе образовательных организаций общего образования, среднего и высшего профессионального образования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1792,0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3726,0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90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10.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граждан, вовлеченных в добровольческую деятельность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6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11.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молодежи, задействованной в мероприятиях по вовлечению в творческую деятельность, от общего числа молодежи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30997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592208"/>
              </p:ext>
            </p:extLst>
          </p:nvPr>
        </p:nvGraphicFramePr>
        <p:xfrm>
          <a:off x="395535" y="908721"/>
          <a:ext cx="8568953" cy="35534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3860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5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76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«Спорт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53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"Молодое поколение городского округа Домодедово на 2017 - 2021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6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12.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студентов, вовлеченных в клубное студенческое движение, от общего числа студентов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6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7.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Уровень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соответствия площади учреждений по работе с молодежью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балл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899386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807065"/>
              </p:ext>
            </p:extLst>
          </p:nvPr>
        </p:nvGraphicFramePr>
        <p:xfrm>
          <a:off x="395535" y="908721"/>
          <a:ext cx="8568953" cy="44560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«Сельское хозяйство городского округа Домодедово Московской области на 2014-2020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«Развитие отраслей сельского хозяйства городского округа Домодедово Московской области на 2014-2020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обрабатываемой пашни в общей площади пашни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99,63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99,66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Вовлечение в оборот выбывших сельскохозяйственных угодий за счет проведения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культур технических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работ сельскохозяйственными товаропроизводителями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обращению Губернатора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гектар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0,127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Производство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зерновых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тонн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18600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23283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13670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796522"/>
              </p:ext>
            </p:extLst>
          </p:nvPr>
        </p:nvGraphicFramePr>
        <p:xfrm>
          <a:off x="395535" y="908721"/>
          <a:ext cx="8568953" cy="50977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«Сельское хозяйство городского округа Домодедово Московской области на 2014-2020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«Развитие отраслей сельского хозяйства городского округа Домодедово Московской области на 2014-2020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5. Индекс производства продукции растениеводства в хозяйствах всех категорий (в сопоставимых ценах к предыдущему году)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698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6. Объем инвестиций, привлеченных в текущем году по реализуемым инвестиционным проектам АПК, находящимся в единой автоматизированной системе мониторинга инвестиционных проектов Министерства инвестиций и инноваций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млн.руб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5587,6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274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7. Производство скота и птицы на убой в хозяйствах (в живом весе)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</a:t>
                      </a: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тонн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971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8. Производство молока во всех категориях хозяйств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тонн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77982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24960"/>
              </p:ext>
            </p:extLst>
          </p:nvPr>
        </p:nvGraphicFramePr>
        <p:xfrm>
          <a:off x="395535" y="908721"/>
          <a:ext cx="8568953" cy="39425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46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«Сельское хозяйство городского округа Домодедово Московской области на 2014-2020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«Развитие отраслей сельского хозяйства городского округа Домодедово Московской области на 2014-2020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9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9.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Реализация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молока сельскохозяйственными предприятиями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тонн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46062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42729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51656,4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10.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Ввод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мощностей животноводческих комплексов молочного направления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скотомест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12.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Индекс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производства продукции животноводства в хозяйствах всех категорий (в сопоставимых ценах к предыдущему году)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29510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05114"/>
              </p:ext>
            </p:extLst>
          </p:nvPr>
        </p:nvGraphicFramePr>
        <p:xfrm>
          <a:off x="395535" y="908721"/>
          <a:ext cx="8568953" cy="43204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«Сельское хозяйство городского округа Домодедово Московской области на 2014-2020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32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«Развитие отраслей сельского хозяйства городского округа Домодедово Московской области на 2014-2020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13.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Численность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племенного поголовья коров молочного направления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голов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14.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Численность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племенного поголовья крупного рогатого скота мясного направления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голов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11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15.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планируемых к отлову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безнадзорных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животных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штук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30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16.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должна работать - Вовлечение в оборот земель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сельхозназначения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проценты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922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5557043"/>
              </p:ext>
            </p:extLst>
          </p:nvPr>
        </p:nvGraphicFramePr>
        <p:xfrm>
          <a:off x="457200" y="1481138"/>
          <a:ext cx="7931224" cy="4684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Ввод  в эксплуатацию жилых домов, построенных за счет всех источников финансирования  </a:t>
            </a:r>
            <a:r>
              <a:rPr lang="ru-RU" sz="1400" dirty="0" smtClean="0">
                <a:latin typeface="Georgia" panose="02040502050405020303" pitchFamily="18" charset="0"/>
              </a:rPr>
              <a:t>(</a:t>
            </a:r>
            <a:r>
              <a:rPr lang="ru-RU" sz="1400" dirty="0">
                <a:latin typeface="Georgia" panose="02040502050405020303" pitchFamily="18" charset="0"/>
              </a:rPr>
              <a:t>тыс. м2 общей площади)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22675596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34474"/>
              </p:ext>
            </p:extLst>
          </p:nvPr>
        </p:nvGraphicFramePr>
        <p:xfrm>
          <a:off x="395535" y="908721"/>
          <a:ext cx="8568953" cy="45505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«Сельское хозяйство городского округа Домодедово Московской области на 2014-2020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«Развитие отраслей сельского хозяйства городского округа Домодедово Московской области на 2014-2020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60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18.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земельных участков, находящихся в муниципальной собственности и государственная собственность на которые не разграничена, предоставленных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сельхоз товаропроизводителям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гектар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17.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Индекс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производства продукции сельского хозяйства в хозяйствах всех категорий (в сопоставимых ценах) к предыдущему году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19.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экспорт продукции АПК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.$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211,2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211,2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858205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923574"/>
              </p:ext>
            </p:extLst>
          </p:nvPr>
        </p:nvGraphicFramePr>
        <p:xfrm>
          <a:off x="395535" y="908721"/>
          <a:ext cx="8568953" cy="28083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«Сельское хозяйство городского округа Домодедово Московской области на 2014-2020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«Устойчивое развитие сельских территорий на 2014-2020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  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Ввод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(приобретение) жилья для граждан, проживающих в сельской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местности, в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том числе для молодых семей и молодых  специалистов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метров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394227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515351"/>
              </p:ext>
            </p:extLst>
          </p:nvPr>
        </p:nvGraphicFramePr>
        <p:xfrm>
          <a:off x="395535" y="908721"/>
          <a:ext cx="8568953" cy="28083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«Сельское хозяйство городского округа Домодедово Московской области на 2014-2020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 «Борьба с борщевиком Сосновского на территории городского округа Домодедово Московской области на 2018-2020годы»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Площадь земель, обработанных от борщевика Сосновского, тысяча гектаров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тыс.гектар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0,033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0,278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86357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434871"/>
              </p:ext>
            </p:extLst>
          </p:nvPr>
        </p:nvGraphicFramePr>
        <p:xfrm>
          <a:off x="395535" y="908721"/>
          <a:ext cx="8568953" cy="50283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«Экология и окружающая среда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1"Охрана окружающей среды городского округа Домодедово на 2017-2021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исследуемых компонентов окружающей природной среды (атмосферный воздух, поверхностные  и подземные воды, отходы) на основе ГИС-технологий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85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сброса загрязняющих веществ в стоках и повышение качества очистки сточных вод   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98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ликвидированных несанкционированных (стихийных) свалок (навалов), в общем количестве выявленных несанкционированных (стихийных) свалок (навалов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603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4.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изданной экологической литературы (детский экологический атлас) 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366417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077143"/>
              </p:ext>
            </p:extLst>
          </p:nvPr>
        </p:nvGraphicFramePr>
        <p:xfrm>
          <a:off x="395535" y="908721"/>
          <a:ext cx="8568953" cy="49433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«Экология и окружающая среда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1"Охрана окружающей среды городского округа Домодедово на 2017-2021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797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5.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мероприятий по экологическому воспитанию и просвещению населения на территории городского округа Домодедово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Соответствие расходов на природоохранную деятельность, установленных муниципальной экологической программой нормативу расходов на природоохранную деятельность, установленному Правительством Московской области (28,6 руб./чел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509,70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78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7.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очищенных береговых зон водоемов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8.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Обустройство 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содержание зон отдыха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538841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808588"/>
              </p:ext>
            </p:extLst>
          </p:nvPr>
        </p:nvGraphicFramePr>
        <p:xfrm>
          <a:off x="395535" y="836713"/>
          <a:ext cx="8568953" cy="53390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5768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46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58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«Экология и окружающая среда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«Обеспечение безопасности гидротехнических сооружений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9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обследованных гидротехнических сооружений находящихся в муниципальной собственности    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73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гидротехнических сооружений, занесенных в реестр объектов недвижимости в качестве бесхозяйных, к общему количеству выявленных бесхозяйных сооружений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184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Проведение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плановых работ по содержанию гидротехнических сооружений находящихся в муниципальной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4.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гидротехнических  сооружений, находящихся в муниципальной собственности, для которых разработана проектно-сметная документация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5.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гидротехнических сооружений, находящихся в муниципальной собственности, на которых запланировано проведение капитального ремонта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26669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717422"/>
              </p:ext>
            </p:extLst>
          </p:nvPr>
        </p:nvGraphicFramePr>
        <p:xfrm>
          <a:off x="395535" y="908721"/>
          <a:ext cx="8568953" cy="5262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46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57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«Экология и окружающая среда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 «Охрана особо охраняемых природных   территорий  местного значения, городских лесов и лесопарковых зон, озелененных территорий городского округа Домодедово и борьба с сорной растительностью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399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 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санитарно-оздоровительных мероприятий проведенных в зонах озелененных территорий, в общем объеме санитарно-оздоровительных мероприятий в зонах озелененных территорий, требующих выполнения.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1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Посадка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зеленых насаждений в границах зон  озелененных территорий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800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 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площади озелененных территорий, на которых проведены работы по инвентаризации зеленых насаждений, в общей площади озелененных территорий требующих проведения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инвентаризации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     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Площадь обследованных территорий, покрытых зелеными насаждениями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5.   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Соответствие фактической площади озелененных территорий минимально необходимой площади озелененных территорий  согласно нормативам  градостроительного проектирования  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289168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946342"/>
              </p:ext>
            </p:extLst>
          </p:nvPr>
        </p:nvGraphicFramePr>
        <p:xfrm>
          <a:off x="395535" y="836713"/>
          <a:ext cx="8568953" cy="52565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5768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46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1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«Безопасность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   «Снижение рисков, смягчение последствий возникновения  чрезвычайных ситуаций природного и техногенного характера на территории городского округа Домодедово на 2017 - 2021 годы.»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Процент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готовности муниципального образования Московской области к действиям по предназначению при возникновении чрезвычайных ситуаций (происшествий) природного и техногенного характера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70,06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064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исполнения органом местного самоуправления Домодедово Московской области полномочий по обеспечению безопасности людей на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воде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360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Сокращение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среднего времени совместного реагирования нескольких экстренных оперативных служб на обращения населения по единому номеру «112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на территории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2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Процент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построения и развития систем аппаратно-программного комплекса «Безопасный город» на территории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380495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50700"/>
              </p:ext>
            </p:extLst>
          </p:nvPr>
        </p:nvGraphicFramePr>
        <p:xfrm>
          <a:off x="395535" y="908721"/>
          <a:ext cx="8568953" cy="30822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«Безопасность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 «Развитие и совершенствование системы оповещения и информирования населения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             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процента покрытия, системой централизованного оповещения и информирования при чрезвычайных ситуациях или угрозе их возникновения, населения на территории муниципального образования, 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23858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28087"/>
              </p:ext>
            </p:extLst>
          </p:nvPr>
        </p:nvGraphicFramePr>
        <p:xfrm>
          <a:off x="395535" y="908721"/>
          <a:ext cx="8568953" cy="29523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«Безопасность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 «Обеспечение пожарной безопасности на территории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399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              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Повышение степени пожарной защищенности муниципального образования Московской области, по отношению к базовому периоду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579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3243350"/>
              </p:ext>
            </p:extLst>
          </p:nvPr>
        </p:nvGraphicFramePr>
        <p:xfrm>
          <a:off x="457200" y="1481138"/>
          <a:ext cx="781812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Уровень обеспеченности населения жильем на конец года </a:t>
            </a:r>
            <a:r>
              <a:rPr lang="ru-RU" sz="1400" dirty="0" smtClean="0">
                <a:latin typeface="Georgia" panose="02040502050405020303" pitchFamily="18" charset="0"/>
              </a:rPr>
              <a:t>          </a:t>
            </a:r>
            <a:r>
              <a:rPr lang="ru-RU" sz="1400" dirty="0">
                <a:latin typeface="Georgia" panose="02040502050405020303" pitchFamily="18" charset="0"/>
              </a:rPr>
              <a:t>(кв. </a:t>
            </a:r>
            <a:r>
              <a:rPr lang="ru-RU" sz="1400" dirty="0" smtClean="0">
                <a:latin typeface="Georgia" panose="02040502050405020303" pitchFamily="18" charset="0"/>
              </a:rPr>
              <a:t>м. </a:t>
            </a:r>
            <a:r>
              <a:rPr lang="ru-RU" sz="1400" dirty="0">
                <a:latin typeface="Georgia" panose="02040502050405020303" pitchFamily="18" charset="0"/>
              </a:rPr>
              <a:t>на человека)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138667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468983"/>
              </p:ext>
            </p:extLst>
          </p:nvPr>
        </p:nvGraphicFramePr>
        <p:xfrm>
          <a:off x="395535" y="908721"/>
          <a:ext cx="8568953" cy="29298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«Безопасность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  «Обеспечение мероприятий гражданской обороны на территории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              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степени готовности муниципального образования Московской области в области гражданской обороны по отношению к базовому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показателю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52262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188190"/>
              </p:ext>
            </p:extLst>
          </p:nvPr>
        </p:nvGraphicFramePr>
        <p:xfrm>
          <a:off x="395535" y="908721"/>
          <a:ext cx="8568953" cy="49057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46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«Безопасность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5 "Профилактика преступлений и иных правонарушений на территории городского округа Домодедово на 2017-2021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797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Макропоказатель  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общего количества преступлений, совершенных на территории муниципального образования, не менее чем на 5 %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ежегодно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2483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2241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2037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71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показатель. </a:t>
                      </a:r>
                    </a:p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Подключение объектов к системе видеонаблюдения (коммерческие объекты, подъезды) "Безопасный город"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баллы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     </a:t>
                      </a:r>
                    </a:p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коммерческих объектов оборудованных системами видеонаблюдения и подключенных к системе "Безопасный регион"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баллы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730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   </a:t>
                      </a:r>
                    </a:p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подъездов многоквартирных домов оборудованных системами видеонаблюдения и подключенных к системе "Безопасный регион"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баллы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    </a:t>
                      </a:r>
                    </a:p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доли  социально значимых объектов (учреждений), оборудованных в целях антитеррористической защищенности средствами обеспечения безопасности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показатель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44371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081375"/>
              </p:ext>
            </p:extLst>
          </p:nvPr>
        </p:nvGraphicFramePr>
        <p:xfrm>
          <a:off x="395535" y="908721"/>
          <a:ext cx="8568953" cy="47159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58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«Безопасность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5 "Профилактика преступлений и иных правонарушений на территории городского округа Домодедово на 2017-2021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5.  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количества  выявленных административных правонарушений при содействии членов народных дружин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166,66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14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6. 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доли несовершеннолетних в общем числе лиц, совершивших преступления 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2,65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4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7. 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количества   преступлений экстремистского характера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  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числа лиц (школьников, студентов), охваченных профилактическими медицинскими осмотрами с целью раннего выявления незаконного потребления наркотических средств и психотропных веществ (не менее 7% ежегодно)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из обращения Губернатора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80,06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806862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372426"/>
              </p:ext>
            </p:extLst>
          </p:nvPr>
        </p:nvGraphicFramePr>
        <p:xfrm>
          <a:off x="395535" y="908721"/>
          <a:ext cx="8568953" cy="28083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«Безопасность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5 "Профилактика преступлений и иных правонарушений на территории городского округа Домодедово на 2017-2021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9.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Рост числа лиц, состоящих на диспансерном учете с диагнозом «Употребление наркотиков с вредными последствиями» (не менее 2 % ежегодно)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92,67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3095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279077"/>
              </p:ext>
            </p:extLst>
          </p:nvPr>
        </p:nvGraphicFramePr>
        <p:xfrm>
          <a:off x="395535" y="908721"/>
          <a:ext cx="8568953" cy="29298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«Обеспечение жильем молодых семей городского округа Домодедово на 2017-2021 годы»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молодых семей, получивших свидетельство о праве на получение социальной выплаты на приобретение (строительство) жилого помещения.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Соглашение с федеральным органом федеральной власти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Семей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697107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95929"/>
              </p:ext>
            </p:extLst>
          </p:nvPr>
        </p:nvGraphicFramePr>
        <p:xfrm>
          <a:off x="395536" y="908721"/>
          <a:ext cx="8568952" cy="43109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 «Обеспечение жильем отдельных категорий граждан, установленных федеральным законодательством на 2017-2021 годы»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Количество ветеранов  и инвалидов Великой Отечественной войны, членов семей погибших (умерших) инвалидов и участников Великой Отечественной войны, получивших государственную поддержку по обеспечению жилыми помещениями за счет средств федерального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Количество инвалидов и ветеранов боевых действий, членов семей погибших (умерших) инвалидов и ветеранов боевых действий,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инвалидов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семей, имеющих детей-инвалидов, получивших государственную поддержку по обеспечению жилыми помещениями за счет средств федерального бюджета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031962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639887"/>
              </p:ext>
            </p:extLst>
          </p:nvPr>
        </p:nvGraphicFramePr>
        <p:xfrm>
          <a:off x="395535" y="790204"/>
          <a:ext cx="8568953" cy="52310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 «Обеспечение жильем детей-сирот и детей, оставшихся без попечения родителей, лиц из числа детей-сирот и детей, оставшихся без попечения родителей на 2017-2021 годы»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2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Численность детей - сирот и детей, оставшихся без попечения родителей, лиц из числа детей-сирот и детей,  оставшихся без попечения родителей,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Соглашение с федеральным органом федеральной власти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722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Доля детей-сирот и детей, оставшихся без попечения родителей, лиц из числа детей-сирот и детей, оставшихся без попечения родителей, состоящих на учете на получение жилого помещения, включая лиц в возрасте от 23 лет и старше, обеспеченных жилыми помещениями за отчетный год, в общей численности детей-сирот и детей, оставшихся без попечения родителей, включенных в список детей-сирот и детей, оставшихся без попечения родителей, лиц из их числа детей-сирот и детей, оставшихся без попечения родителей, лиц из их числа, которые подлежат обеспечению жилыми помещениями, в отчетном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году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370894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894507"/>
              </p:ext>
            </p:extLst>
          </p:nvPr>
        </p:nvGraphicFramePr>
        <p:xfrm>
          <a:off x="395535" y="908721"/>
          <a:ext cx="8568953" cy="30822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 «Улучшение жилищных условий семей, имеющих семь и более детей на 2017-2021 годы»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Количество свидетельств о праве на получение жилищной субсидии на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приобретение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жилого помещения или строительство индивидуального жилого дома, выданных семьям, имеющим семь и более детей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533596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316779"/>
              </p:ext>
            </p:extLst>
          </p:nvPr>
        </p:nvGraphicFramePr>
        <p:xfrm>
          <a:off x="323529" y="908721"/>
          <a:ext cx="8640960" cy="45075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72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5 «Комплексное освоение земельных участков в целях жилищного строительства и развитие застроенных территорий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9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Объем ввода жилья по стандартам эконом-класса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Указ Президента Российской Федерации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err="1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тыс.кв</a:t>
                      </a:r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. м.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216,30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329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 Объем ввода индивидуального жилищного строительства, построенного населением за счет собственных и (или) кредитных средств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err="1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тыс.кв</a:t>
                      </a:r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. м.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    _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150,00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165,86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8. Нет аварийному жилью - Исполнение программы "Переселение граждан из аварийного жилищного фонда в МО на 2016- 2020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9. Поиск и реализация решений по обеспечению прав пострадавших граждан - участников долевого строительства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82524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209312"/>
              </p:ext>
            </p:extLst>
          </p:nvPr>
        </p:nvGraphicFramePr>
        <p:xfrm>
          <a:off x="323528" y="908721"/>
          <a:ext cx="8640960" cy="3458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72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5 «Комплексное освоение земельных участков в целях жилищного строительства и развитие застроенных территорий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10. Встречи с гражданами - участниками долевого строительства.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11.  Количество проблемных объектов, по которым нарушены права участников долевого строительства "Проблемные стройки"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355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Бюджетная политика городского округа Домодедово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 fontScale="47500" lnSpcReduction="20000"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Основными направлениями бюджетной политики при формировании бюджета городского округа Домодедово являются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37160" indent="0" algn="just">
              <a:lnSpc>
                <a:spcPct val="120000"/>
              </a:lnSpc>
              <a:buNone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долгосрочной сбалансированности и устойчивости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доходного потенциала бюджета городского округа Домодедово;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безусловное исполнение принятых социальных обязательств;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Указов Президента России, направленных на решение неотложных проблем социально-экономического развития страны;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бюджетных расходов;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программно-целевого принципа планирования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предоставления государственных и муниципальных услуг;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открытости и прозрачности бюджетного процесса;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умеренной долговой нагрузки на бюджет городского округа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Основные приоритеты расходов бюджета городского округа Домодедово  определены с учетом необходимости решения неотложных проблем экономического и социального развития, достижения целевых показателей, обозначенных в указах Президента Российской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Федерации.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1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946835"/>
              </p:ext>
            </p:extLst>
          </p:nvPr>
        </p:nvGraphicFramePr>
        <p:xfrm>
          <a:off x="395535" y="908721"/>
          <a:ext cx="8568953" cy="28083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6  «Обеспечение жилыми помещениями граждан, состоящих на учете в качестве нуждающихся в жилых помещениях, предоставляемых по договорам социального найма 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Количество  семей, получивших жилые помещения и улучшивших свои жилищные условия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Указ                  Президента Российской Федерации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Семей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32168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463661"/>
              </p:ext>
            </p:extLst>
          </p:nvPr>
        </p:nvGraphicFramePr>
        <p:xfrm>
          <a:off x="395535" y="908721"/>
          <a:ext cx="8568953" cy="5112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«Формирование современной комфортной городской среды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32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1 «Комфортная городская среда на территории городского округа Домодедово»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Макропоказатель верхнего уровня: Увеличение доли благоустроенных общественных и дворовых территорий от общего количества общественных и дворовых территорий Московской области (по результатам инвентаризации)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1: Количество благоустроенных общественных территорий (в разрезе видов территорий), в том числе:                                        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-зоны отдыха, пешеходные зоны, набережные;                                    -скверы;                                                                          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-площади;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39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2: Обеспеченность обустроенными дворовыми территориями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%/единица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40/129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55/183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55/183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86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3: Количество установленных детских игровых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площадок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4: Чистое Подмосковье – Заключение и исполнение договоров на вывоз отходов в ИЖС и СНТ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585928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601286"/>
              </p:ext>
            </p:extLst>
          </p:nvPr>
        </p:nvGraphicFramePr>
        <p:xfrm>
          <a:off x="395536" y="908721"/>
          <a:ext cx="8568952" cy="4464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«Формирование современной комфортной городской среды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1 «Комфортная городская среда на территории городского округа Домодедово»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9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5: Доля граждан, принявших участие в решении вопросов развития городской среды от общего количества граждан в возрасте до 14 лет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17,73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6: Количество разработанных концепций благоустройства общественных территорий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83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7: Количество разработанных проектов благоустройства общественных территорий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378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8: Доля реализованных комплексных проектов благоустройства общественных территорий в общем количестве реализованных в течение планового года проектов благоустройства общественных территорий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019452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060885"/>
              </p:ext>
            </p:extLst>
          </p:nvPr>
        </p:nvGraphicFramePr>
        <p:xfrm>
          <a:off x="395536" y="908721"/>
          <a:ext cx="8568952" cy="51604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46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«Формирование современной комфортной городской среды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32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1 «Комфортная городская среда на территории городского округа Домодедово»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05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9: Доля реализованных проектов благоустройства дворовых территорий (полностью освещенных, оборудованных местами для проведения досуга и отдыха разными группами населения (спортивные площадки, детские площадки и т. д.), малыми архитектурными формами) в общем количестве реализованных в течение планового года проектов благоустройства дворовых территорий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59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10: Доля дворовых территорий, благоустройство которых выполнено при участии граждан, организаций в соответствующих мероприятиях, в общем количестве реализованных в течение планового года проектов благоустройства дворовых территорий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83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11: Доля городов с благоприятной средой от общего количества городов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единица/%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37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12: Среднее значение индекса качества городской среды по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342609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6334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098330"/>
              </p:ext>
            </p:extLst>
          </p:nvPr>
        </p:nvGraphicFramePr>
        <p:xfrm>
          <a:off x="395535" y="908721"/>
          <a:ext cx="8568953" cy="41989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«Формирование современной комфортной городской среды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«Благоустройство территории городского округа Домодедово»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Макропоказатель верхнего уровня: Доля муниципальных образований Московской области обеспечивающих условия для повышения уровня благоустройства территорий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65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1: Количество муниципальных образований МО, обеспечивающих условия для повышения уровня благоустройства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3: Количество объектов электросетевого хозяйства, систем наружного и архитектурно-художественного освещения на которых реализованы мероприятия по устройству и капитальному ремонту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251564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488871"/>
              </p:ext>
            </p:extLst>
          </p:nvPr>
        </p:nvGraphicFramePr>
        <p:xfrm>
          <a:off x="395535" y="908721"/>
          <a:ext cx="8568953" cy="47361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«Формирование современной комфортной городской среды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«Благоустройство территории городского округа Домодедово»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9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4: Количество рассмотренных дел об административных правонарушениях в сфере благоустройства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5: «Светлый город» – доля освещённых улиц, проездов, набережных в границах населенных пунктов городских округов и муниципальных районов (городских и сельских поселений) Московской области с уровнем освещённости, соответствующим нормативным значениям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95,89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99,82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6: Доля светильников наружного освещения, управление которыми осуществляется с использованием автоматизированных систем управления наружным освещением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04131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433527"/>
              </p:ext>
            </p:extLst>
          </p:nvPr>
        </p:nvGraphicFramePr>
        <p:xfrm>
          <a:off x="395535" y="908721"/>
          <a:ext cx="8568953" cy="52874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«Формирование современной комфортной городской среды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32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 «Создание условий для обеспечения комфортного проживания жителей в многоквартирных домах городского округа Домодедово»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Макропоказатель верхнего уровня: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муниципальных образований Московской области обеспечивающих условия для комфортного проживания жителей в многоквартирных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домах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отремонтированных подъездов МКД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Губернатора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471,0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817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МКД, в которых проведен капитальный ремонт в рамках региональной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Губернатора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многоквартирных домов, прошедших комплексный капитальный ремонт и соответствующих нормальному классу энергоэффективности и выше (A, B, C, D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7358224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472072"/>
              </p:ext>
            </p:extLst>
          </p:nvPr>
        </p:nvGraphicFramePr>
        <p:xfrm>
          <a:off x="395536" y="908721"/>
          <a:ext cx="8568952" cy="35283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«Формирование современной комфортной городской среды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 «Создание условий для обеспечения комфортного проживания жителей в многоквартирных домах городского округа Домодедово»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198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Новая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культура сбора отходов (ТКО) – Оснащение контейнерных площадок МКД контейнерами для раздельного сбора отходов (ТКО)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5.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установленных камер видеонаблюдения в подъездах МКД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45799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081986"/>
              </p:ext>
            </p:extLst>
          </p:nvPr>
        </p:nvGraphicFramePr>
        <p:xfrm>
          <a:off x="395535" y="908721"/>
          <a:ext cx="8568953" cy="49704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«Предпринимательство  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«Развитие малого и среднего предпринимательства в городском округе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Малый бизнес большого региона - Прирост количества субъектов малого и среднего предпринимательства на 10 тыс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населения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1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Создаем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рабочие места в малом бизнес - Отношение численности работников МСП к численности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19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субъектов МСП в расчете на 10 тыс. человек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Указ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Президента Российской Федерации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492,04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501,42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201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среднесписочной численности работников (без внешних совместителей) субъектов малого и среднего предпринимательства в среднесписочной численности работников (без внешних совместителей) всех предприятий и организаций   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Указ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Президента Российской Федерации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26,39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9082836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358283"/>
              </p:ext>
            </p:extLst>
          </p:nvPr>
        </p:nvGraphicFramePr>
        <p:xfrm>
          <a:off x="395535" y="908721"/>
          <a:ext cx="8568953" cy="49011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«Предпринимательство  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«Развитие малого и среднего предпринимательства в городском округе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60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Вновь созданные предприятия МСП в сфере производства или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Ежегодное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Губернатора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25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 2.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малых и средних предприятий на 1 000 жителей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Указ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Президента Российской Федерации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24,98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164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7.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вновь созданных субъектов МСП участниками проекта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Паспорт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 региональному проекту «Популяризация предпринимательства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  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63424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6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7A7BAE"/>
      </a:accent1>
      <a:accent2>
        <a:srgbClr val="529CA4"/>
      </a:accent2>
      <a:accent3>
        <a:srgbClr val="B363B5"/>
      </a:accent3>
      <a:accent4>
        <a:srgbClr val="D67F4A"/>
      </a:accent4>
      <a:accent5>
        <a:srgbClr val="A56E49"/>
      </a:accent5>
      <a:accent6>
        <a:srgbClr val="73A0BF"/>
      </a:accent6>
      <a:hlink>
        <a:srgbClr val="81BDC9"/>
      </a:hlink>
      <a:folHlink>
        <a:srgbClr val="C9B28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18403</TotalTime>
  <Words>30461</Words>
  <Application>Microsoft Office PowerPoint</Application>
  <PresentationFormat>Экран (4:3)</PresentationFormat>
  <Paragraphs>9881</Paragraphs>
  <Slides>200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200</vt:i4>
      </vt:variant>
    </vt:vector>
  </HeadingPairs>
  <TitlesOfParts>
    <vt:vector size="210" baseType="lpstr">
      <vt:lpstr>Arial</vt:lpstr>
      <vt:lpstr>Calibri</vt:lpstr>
      <vt:lpstr>Georgia</vt:lpstr>
      <vt:lpstr>Lucida Sans Unicode</vt:lpstr>
      <vt:lpstr>Times New Roman</vt:lpstr>
      <vt:lpstr>Verdana</vt:lpstr>
      <vt:lpstr>Wingdings</vt:lpstr>
      <vt:lpstr>Wingdings 2</vt:lpstr>
      <vt:lpstr>Wingdings 3</vt:lpstr>
      <vt:lpstr>Открытая</vt:lpstr>
      <vt:lpstr>Бюджет для граждан на основании Решения Совета депутатов городского округа Домодедово «Об отчете об исполнении бюджета городского округа Домодедово за 2019 год»  </vt:lpstr>
      <vt:lpstr>Глоссарий</vt:lpstr>
      <vt:lpstr>Социально-экономические условия реализации бюджетной и налоговой политики Московской области</vt:lpstr>
      <vt:lpstr>Численность постоянного населения                                                                          (тыс. чел.)</vt:lpstr>
      <vt:lpstr>Среднемесячная заработная плата работников крупных и средних организаций      (руб.)</vt:lpstr>
      <vt:lpstr>Общая численность безработных граждан                                                                            (чел.)</vt:lpstr>
      <vt:lpstr>Ввод  в эксплуатацию жилых домов, построенных за счет всех источников финансирования  (тыс. м2 общей площади)</vt:lpstr>
      <vt:lpstr>Уровень обеспеченности населения жильем на конец года           (кв. м. на человека)</vt:lpstr>
      <vt:lpstr>Бюджетная политика городского округа Домодедово</vt:lpstr>
      <vt:lpstr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самоуправления</vt:lpstr>
      <vt:lpstr>Презентация PowerPoint</vt:lpstr>
      <vt:lpstr>Основные параметры отчета об исполнении бюджета городского округа  Домодедово за 2019 год (тыс. руб.)</vt:lpstr>
      <vt:lpstr>Доходы/расходы 2018 – 2019 годы (млн. руб.)</vt:lpstr>
      <vt:lpstr>Объем и структура муниципального внутреннего долга городского округа Домодедово </vt:lpstr>
      <vt:lpstr>Структура налоговых, неналоговых доходов (млн. руб.)</vt:lpstr>
      <vt:lpstr>Изменение структуры налоговых и неналоговых доходов городского округа Домодедово за 2018-2019 годы (млн. руб.)</vt:lpstr>
      <vt:lpstr>Удельный вес налоговых и неналоговых доходов на душу населения (руб./чел.)</vt:lpstr>
      <vt:lpstr>Изменение структуры межбюджетных трансфертов в 2018-2019 годах (млн. руб.)</vt:lpstr>
      <vt:lpstr>Расходы бюджета городского округа в 2018-2019 годах  по разделам, (тыс. руб.)</vt:lpstr>
      <vt:lpstr>Структура расходов 2019 года (млн. руб.)</vt:lpstr>
      <vt:lpstr>Сведения о фактических расходах  по муниципальным программам в 2019 году (тыс. руб.),  (% исполнения плановых целевых показателей)</vt:lpstr>
      <vt:lpstr>Информация о налоговых ставках и льготах по земельному налогу</vt:lpstr>
      <vt:lpstr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«Об установлении и введении в действие земельного налога»                                                                                                                       тыс.руб.  </vt:lpstr>
      <vt:lpstr>Информация о налоговых ставках по налогу на имущество физических лиц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Финансовое управление администрации городского округа Домодедово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Монахова И.В.</dc:creator>
  <cp:lastModifiedBy>Путилова Т.С.</cp:lastModifiedBy>
  <cp:revision>2763</cp:revision>
  <cp:lastPrinted>2019-07-08T12:53:45Z</cp:lastPrinted>
  <dcterms:created xsi:type="dcterms:W3CDTF">2015-09-30T07:48:07Z</dcterms:created>
  <dcterms:modified xsi:type="dcterms:W3CDTF">2024-12-26T14:56:12Z</dcterms:modified>
</cp:coreProperties>
</file>